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75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50" autoAdjust="0"/>
    <p:restoredTop sz="90929"/>
  </p:normalViewPr>
  <p:slideViewPr>
    <p:cSldViewPr>
      <p:cViewPr>
        <p:scale>
          <a:sx n="90" d="100"/>
          <a:sy n="90" d="100"/>
        </p:scale>
        <p:origin x="-948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EB4972E-EA2E-FA47-AA5C-754B4B7E0DA7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078" name="Picture 6" descr="3Rs-tag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488363"/>
            <a:ext cx="2860675" cy="655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7952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47FFB9B-BE44-1D43-81E3-9754800D47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573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2AC7B4A-B503-0647-9E89-6994AA04F7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20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07054AD-A1F7-4F49-BD34-3D45287FAE0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062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42D6DB1-95A2-134E-B54B-FC79386730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42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A312D2-F0C4-C445-B2DF-C10EE0E950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29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441C086-C874-D941-9EA0-E34C271974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89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894890-3B89-3C42-88D1-74842000CE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715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7EE35A8-5249-1C40-8C7D-FF5D945A2B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904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DD5DDCF-59EC-A04B-B36E-19CC1FD298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920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B6ED17C-74E0-A240-9EE1-9BCB43767B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2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FCD744C-EF90-1A45-BB08-372804ECFF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CF013D-FB92-D942-B3DF-3B47E22EC6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969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FA97541-3F81-5648-8384-F117A887DA48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3" name="Picture 9" descr="3Rs-tag7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16663"/>
            <a:ext cx="2362200" cy="54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B75BB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B75BB"/>
          </a:solidFill>
          <a:latin typeface="Gotham Book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B75BB"/>
          </a:solidFill>
          <a:latin typeface="Gotham Book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B75BB"/>
          </a:solidFill>
          <a:latin typeface="Gotham Book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B75BB"/>
          </a:solidFill>
          <a:latin typeface="Gotham Book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B75BB"/>
          </a:solidFill>
          <a:latin typeface="Gotham Book" charset="0"/>
          <a:ea typeface="ＭＳ Ｐゴシック" charset="0"/>
          <a:cs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B75BB"/>
          </a:solidFill>
          <a:latin typeface="Gotham Book" charset="0"/>
          <a:ea typeface="ＭＳ Ｐゴシック" charset="0"/>
          <a:cs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B75BB"/>
          </a:solidFill>
          <a:latin typeface="Gotham Book" charset="0"/>
          <a:ea typeface="ＭＳ Ｐゴシック" charset="0"/>
          <a:cs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B75BB"/>
          </a:solidFill>
          <a:latin typeface="Gotham Book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01"/>
            <a:ext cx="7924800" cy="20764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b="1" dirty="0" smtClean="0">
                <a:latin typeface="+mn-lt"/>
                <a:ea typeface="+mj-ea"/>
              </a:rPr>
              <a:t>Understanding </a:t>
            </a:r>
            <a:r>
              <a:rPr lang="en-US" sz="4400" b="1" dirty="0" smtClean="0">
                <a:latin typeface="+mn-lt"/>
                <a:ea typeface="+mj-ea"/>
              </a:rPr>
              <a:t/>
            </a:r>
            <a:br>
              <a:rPr lang="en-US" sz="4400" b="1" dirty="0" smtClean="0">
                <a:latin typeface="+mn-lt"/>
                <a:ea typeface="+mj-ea"/>
              </a:rPr>
            </a:br>
            <a:r>
              <a:rPr lang="en-US" sz="4400" b="1" dirty="0" smtClean="0">
                <a:latin typeface="+mn-lt"/>
                <a:ea typeface="+mj-ea"/>
              </a:rPr>
              <a:t>Sexual </a:t>
            </a:r>
            <a:r>
              <a:rPr lang="en-US" sz="4400" b="1" dirty="0" smtClean="0">
                <a:latin typeface="+mn-lt"/>
                <a:ea typeface="+mj-ea"/>
              </a:rPr>
              <a:t>Orientation</a:t>
            </a:r>
            <a:r>
              <a:rPr lang="en-US" sz="4400" b="1" dirty="0" smtClean="0">
                <a:latin typeface="+mn-lt"/>
                <a:ea typeface="+mj-ea"/>
              </a:rPr>
              <a:t>: </a:t>
            </a:r>
            <a:br>
              <a:rPr lang="en-US" sz="4400" b="1" dirty="0" smtClean="0">
                <a:latin typeface="+mn-lt"/>
                <a:ea typeface="+mj-ea"/>
              </a:rPr>
            </a:br>
            <a:r>
              <a:rPr lang="en-US" sz="4400" b="1" dirty="0" smtClean="0">
                <a:latin typeface="Calibri" charset="0"/>
              </a:rPr>
              <a:t>How </a:t>
            </a:r>
            <a:r>
              <a:rPr lang="en-US" sz="4400" b="1" dirty="0">
                <a:latin typeface="Calibri" charset="0"/>
              </a:rPr>
              <a:t>we feel, what we do </a:t>
            </a:r>
            <a:r>
              <a:rPr lang="en-US" sz="4400" b="1" dirty="0" smtClean="0">
                <a:latin typeface="Calibri" charset="0"/>
              </a:rPr>
              <a:t/>
            </a:r>
            <a:br>
              <a:rPr lang="en-US" sz="4400" b="1" dirty="0" smtClean="0">
                <a:latin typeface="Calibri" charset="0"/>
              </a:rPr>
            </a:br>
            <a:r>
              <a:rPr lang="en-US" sz="4400" b="1" dirty="0" smtClean="0">
                <a:latin typeface="Calibri" charset="0"/>
              </a:rPr>
              <a:t>and </a:t>
            </a:r>
            <a:r>
              <a:rPr lang="en-US" sz="4400" b="1" dirty="0">
                <a:latin typeface="Calibri" charset="0"/>
              </a:rPr>
              <a:t>who we are</a:t>
            </a:r>
            <a:br>
              <a:rPr lang="en-US" sz="4400" b="1" dirty="0">
                <a:latin typeface="Calibri" charset="0"/>
              </a:rPr>
            </a:br>
            <a:endParaRPr lang="en-US" sz="4400" b="1" dirty="0" smtClean="0">
              <a:latin typeface="+mn-lt"/>
              <a:ea typeface="+mj-ea"/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315200" cy="1752600"/>
          </a:xfrm>
        </p:spPr>
        <p:txBody>
          <a:bodyPr/>
          <a:lstStyle/>
          <a:p>
            <a:r>
              <a:rPr lang="en-US" sz="2800" dirty="0" smtClean="0"/>
              <a:t>9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Grade Lesson – Sexual Orientation, Behavior, and Identity: How I feel, Whit I Do, and Who I Am from Rights</a:t>
            </a:r>
            <a:r>
              <a:rPr lang="en-US" sz="2800" dirty="0"/>
              <a:t>, Respect, Responsibility: A K-12 Sexuality Education Curriculum</a:t>
            </a:r>
          </a:p>
          <a:p>
            <a:endParaRPr lang="en-US" sz="2800" dirty="0"/>
          </a:p>
          <a:p>
            <a:pPr eaLnBrk="1" hangingPunct="1"/>
            <a:endParaRPr lang="en-US" sz="2800" b="1" dirty="0">
              <a:latin typeface="Calibri" charset="0"/>
            </a:endParaRPr>
          </a:p>
        </p:txBody>
      </p:sp>
      <p:pic>
        <p:nvPicPr>
          <p:cNvPr id="4" name="Picture 3" descr="afy_logo-medium-WEB-2-18-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2438400" cy="81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480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400" b="1">
                <a:latin typeface="Calibri" charset="0"/>
              </a:rPr>
              <a:t>She might call herself…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3200" b="1">
                <a:latin typeface="Calibri" charset="0"/>
              </a:rPr>
              <a:t>Lesbian </a:t>
            </a:r>
            <a:r>
              <a:rPr lang="en-US" sz="3200">
                <a:latin typeface="Calibri" charset="0"/>
              </a:rPr>
              <a:t>– since she</a:t>
            </a:r>
            <a:r>
              <a:rPr lang="ja-JP" altLang="en-US" sz="3200">
                <a:latin typeface="Calibri" charset="0"/>
              </a:rPr>
              <a:t>’</a:t>
            </a:r>
            <a:r>
              <a:rPr lang="en-US" sz="3200">
                <a:latin typeface="Calibri" charset="0"/>
              </a:rPr>
              <a:t>s still mostly attracted to other girls and isn</a:t>
            </a:r>
            <a:r>
              <a:rPr lang="ja-JP" altLang="en-US" sz="3200">
                <a:latin typeface="Calibri" charset="0"/>
              </a:rPr>
              <a:t>’</a:t>
            </a:r>
            <a:r>
              <a:rPr lang="en-US" sz="3200">
                <a:latin typeface="Calibri" charset="0"/>
              </a:rPr>
              <a:t>t attracted to other guys.</a:t>
            </a:r>
          </a:p>
          <a:p>
            <a:pPr eaLnBrk="1" hangingPunct="1">
              <a:lnSpc>
                <a:spcPct val="80000"/>
              </a:lnSpc>
            </a:pPr>
            <a:endParaRPr lang="en-US" sz="3200" b="1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3200" b="1">
                <a:latin typeface="Calibri" charset="0"/>
              </a:rPr>
              <a:t>Bisexual</a:t>
            </a:r>
            <a:r>
              <a:rPr lang="en-US" sz="3200">
                <a:latin typeface="Calibri" charset="0"/>
              </a:rPr>
              <a:t> – since she</a:t>
            </a:r>
            <a:r>
              <a:rPr lang="ja-JP" altLang="en-US" sz="3200">
                <a:latin typeface="Calibri" charset="0"/>
              </a:rPr>
              <a:t>’</a:t>
            </a:r>
            <a:r>
              <a:rPr lang="en-US" sz="3200">
                <a:latin typeface="Calibri" charset="0"/>
              </a:rPr>
              <a:t>s with this one guy and still attracted to other girls.</a:t>
            </a:r>
          </a:p>
          <a:p>
            <a:pPr eaLnBrk="1" hangingPunct="1">
              <a:lnSpc>
                <a:spcPct val="80000"/>
              </a:lnSpc>
            </a:pPr>
            <a:endParaRPr lang="en-US" sz="3200" b="1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3200" b="1">
                <a:latin typeface="Calibri" charset="0"/>
              </a:rPr>
              <a:t>Queer – </a:t>
            </a:r>
            <a:r>
              <a:rPr lang="en-US" sz="3200">
                <a:latin typeface="Calibri" charset="0"/>
              </a:rPr>
              <a:t>since the labels might not fit for her.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US" sz="3200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3200" b="1">
                <a:latin typeface="Calibri" charset="0"/>
              </a:rPr>
              <a:t>Something else altogether.</a:t>
            </a:r>
          </a:p>
        </p:txBody>
      </p:sp>
      <p:pic>
        <p:nvPicPr>
          <p:cNvPr id="4" name="Picture 3" descr="afy_logo-medium-WEB-2-18-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2438400" cy="81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664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latin typeface="+mn-lt"/>
                <a:ea typeface="+mj-ea"/>
              </a:rPr>
              <a:t>Example Two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b="1">
                <a:latin typeface="Calibri" charset="0"/>
              </a:rPr>
              <a:t>9</a:t>
            </a:r>
            <a:r>
              <a:rPr lang="en-US" b="1" baseline="30000">
                <a:latin typeface="Calibri" charset="0"/>
              </a:rPr>
              <a:t>th</a:t>
            </a:r>
            <a:r>
              <a:rPr lang="en-US" b="1">
                <a:latin typeface="Calibri" charset="0"/>
              </a:rPr>
              <a:t> grade guy.</a:t>
            </a:r>
          </a:p>
          <a:p>
            <a:pPr eaLnBrk="1" hangingPunct="1"/>
            <a:endParaRPr lang="en-US" b="1">
              <a:latin typeface="Calibri" charset="0"/>
            </a:endParaRPr>
          </a:p>
          <a:p>
            <a:pPr eaLnBrk="1" hangingPunct="1"/>
            <a:r>
              <a:rPr lang="en-US" b="1">
                <a:latin typeface="Calibri" charset="0"/>
              </a:rPr>
              <a:t>Has only ever been attracted to and made out with girls (he</a:t>
            </a:r>
            <a:r>
              <a:rPr lang="ja-JP" altLang="en-US" b="1">
                <a:latin typeface="Calibri" charset="0"/>
              </a:rPr>
              <a:t>’</a:t>
            </a:r>
            <a:r>
              <a:rPr lang="en-US" b="1">
                <a:latin typeface="Calibri" charset="0"/>
              </a:rPr>
              <a:t>s never had any kind of sex).</a:t>
            </a:r>
          </a:p>
          <a:p>
            <a:pPr eaLnBrk="1" hangingPunct="1"/>
            <a:endParaRPr lang="en-US" b="1">
              <a:latin typeface="Calibri" charset="0"/>
            </a:endParaRPr>
          </a:p>
          <a:p>
            <a:pPr eaLnBrk="1" hangingPunct="1"/>
            <a:r>
              <a:rPr lang="en-US" b="1">
                <a:latin typeface="Calibri" charset="0"/>
              </a:rPr>
              <a:t>Just met and fell in love with another guy, and now they</a:t>
            </a:r>
            <a:r>
              <a:rPr lang="ja-JP" altLang="en-US" b="1">
                <a:latin typeface="Calibri" charset="0"/>
              </a:rPr>
              <a:t>’</a:t>
            </a:r>
            <a:r>
              <a:rPr lang="en-US" b="1">
                <a:latin typeface="Calibri" charset="0"/>
              </a:rPr>
              <a:t>re in a relationship. They also date other people; both of them are only dating guys.</a:t>
            </a:r>
          </a:p>
          <a:p>
            <a:pPr eaLnBrk="1" hangingPunct="1"/>
            <a:endParaRPr lang="en-US" b="1">
              <a:latin typeface="Calibri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n-US" sz="4000" b="1">
                <a:latin typeface="Calibri" charset="0"/>
              </a:rPr>
              <a:t>How Does He Identify?</a:t>
            </a:r>
          </a:p>
        </p:txBody>
      </p:sp>
      <p:pic>
        <p:nvPicPr>
          <p:cNvPr id="4" name="Picture 3" descr="afy_logo-medium-WEB-2-18-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2438400" cy="81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311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>
                <a:latin typeface="Calibri" charset="0"/>
              </a:rPr>
              <a:t>It’s the same trick question</a:t>
            </a:r>
            <a:r>
              <a:rPr lang="en-US" b="1" dirty="0">
                <a:latin typeface="Calibri" charset="0"/>
              </a:rPr>
              <a:t>!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 rtlCol="0">
            <a:normAutofit fontScale="77500" lnSpcReduction="20000"/>
          </a:bodyPr>
          <a:lstStyle/>
          <a:p>
            <a:pPr marL="0" indent="0" algn="ctr" eaLnBrk="1" hangingPunct="1">
              <a:buFont typeface="Arial" panose="020B0604020202020204" pitchFamily="34" charset="0"/>
              <a:buNone/>
              <a:defRPr/>
            </a:pPr>
            <a:r>
              <a:rPr lang="en-US" altLang="en-US" sz="3600" b="1" dirty="0" smtClean="0">
                <a:ea typeface="+mn-ea"/>
              </a:rPr>
              <a:t>You have to ask him.</a:t>
            </a:r>
          </a:p>
          <a:p>
            <a:pPr marL="0" indent="0" algn="ctr" eaLnBrk="1" hangingPunct="1">
              <a:buFont typeface="Arial" panose="020B0604020202020204" pitchFamily="34" charset="0"/>
              <a:buNone/>
              <a:defRPr/>
            </a:pPr>
            <a:endParaRPr lang="en-US" altLang="en-US" sz="3600" b="1" dirty="0" smtClean="0">
              <a:ea typeface="+mn-ea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  <a:defRPr/>
            </a:pPr>
            <a:r>
              <a:rPr lang="en-US" altLang="en-US" sz="3600" b="1" dirty="0" smtClean="0">
                <a:ea typeface="+mn-ea"/>
              </a:rPr>
              <a:t>His orientation is CURRENTLY guys, even though he has only been with girls in the past.</a:t>
            </a:r>
          </a:p>
          <a:p>
            <a:pPr marL="0" indent="0" algn="ctr" eaLnBrk="1" hangingPunct="1">
              <a:buFont typeface="Arial" panose="020B0604020202020204" pitchFamily="34" charset="0"/>
              <a:buNone/>
              <a:defRPr/>
            </a:pPr>
            <a:endParaRPr lang="en-US" altLang="en-US" sz="3600" b="1" dirty="0" smtClean="0">
              <a:ea typeface="+mn-ea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  <a:defRPr/>
            </a:pPr>
            <a:r>
              <a:rPr lang="en-US" altLang="en-US" sz="3600" b="1" dirty="0" smtClean="0">
                <a:ea typeface="+mn-ea"/>
              </a:rPr>
              <a:t>His current behavior is with one guy, as well as other guys.</a:t>
            </a:r>
          </a:p>
          <a:p>
            <a:pPr marL="0" indent="0" algn="ctr" eaLnBrk="1" hangingPunct="1">
              <a:buFont typeface="Arial" panose="020B0604020202020204" pitchFamily="34" charset="0"/>
              <a:buNone/>
              <a:defRPr/>
            </a:pPr>
            <a:endParaRPr lang="en-US" altLang="en-US" sz="3600" b="1" dirty="0" smtClean="0">
              <a:ea typeface="+mn-ea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  <a:defRPr/>
            </a:pPr>
            <a:r>
              <a:rPr lang="en-US" altLang="en-US" sz="3600" b="1" dirty="0" smtClean="0">
                <a:ea typeface="+mn-ea"/>
              </a:rPr>
              <a:t>His identity: Whatever HE decides it is.</a:t>
            </a:r>
          </a:p>
        </p:txBody>
      </p:sp>
      <p:pic>
        <p:nvPicPr>
          <p:cNvPr id="4" name="Picture 3" descr="afy_logo-medium-WEB-2-18-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2438400" cy="81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068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400" b="1" dirty="0">
                <a:latin typeface="Calibri" charset="0"/>
              </a:rPr>
              <a:t>He might call himself…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3200" b="1" dirty="0">
                <a:latin typeface="Calibri" charset="0"/>
              </a:rPr>
              <a:t>Gay </a:t>
            </a:r>
            <a:r>
              <a:rPr lang="en-US" sz="3200" dirty="0">
                <a:latin typeface="Calibri" charset="0"/>
              </a:rPr>
              <a:t>– since he is only dating guys.</a:t>
            </a:r>
          </a:p>
          <a:p>
            <a:pPr eaLnBrk="1" hangingPunct="1">
              <a:lnSpc>
                <a:spcPct val="80000"/>
              </a:lnSpc>
            </a:pPr>
            <a:endParaRPr lang="en-US" sz="3200" b="1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3200" b="1" dirty="0">
                <a:latin typeface="Calibri" charset="0"/>
              </a:rPr>
              <a:t>Bisexual</a:t>
            </a:r>
            <a:r>
              <a:rPr lang="en-US" sz="3200" dirty="0">
                <a:latin typeface="Calibri" charset="0"/>
              </a:rPr>
              <a:t> – since he</a:t>
            </a:r>
            <a:r>
              <a:rPr lang="ja-JP" altLang="en-US" sz="3200" dirty="0">
                <a:latin typeface="Calibri" charset="0"/>
              </a:rPr>
              <a:t>’</a:t>
            </a:r>
            <a:r>
              <a:rPr lang="en-US" sz="3200" dirty="0">
                <a:latin typeface="Calibri" charset="0"/>
              </a:rPr>
              <a:t>s been with girls and may still find them attractive, even though he</a:t>
            </a:r>
            <a:r>
              <a:rPr lang="ja-JP" altLang="en-US" sz="3200" dirty="0">
                <a:latin typeface="Calibri" charset="0"/>
              </a:rPr>
              <a:t>’</a:t>
            </a:r>
            <a:r>
              <a:rPr lang="en-US" sz="3200" dirty="0">
                <a:latin typeface="Calibri" charset="0"/>
              </a:rPr>
              <a:t>s only dating guys.</a:t>
            </a:r>
          </a:p>
          <a:p>
            <a:pPr eaLnBrk="1" hangingPunct="1">
              <a:lnSpc>
                <a:spcPct val="80000"/>
              </a:lnSpc>
            </a:pPr>
            <a:endParaRPr lang="en-US" sz="3200" b="1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3200" b="1" dirty="0">
                <a:latin typeface="Calibri" charset="0"/>
              </a:rPr>
              <a:t>Queer – </a:t>
            </a:r>
            <a:r>
              <a:rPr lang="en-US" sz="3200" dirty="0">
                <a:latin typeface="Calibri" charset="0"/>
              </a:rPr>
              <a:t>since the labels might not fit for him.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US" sz="3200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3200" b="1" dirty="0">
                <a:latin typeface="Calibri" charset="0"/>
              </a:rPr>
              <a:t>Something else altogether.</a:t>
            </a:r>
          </a:p>
        </p:txBody>
      </p:sp>
      <p:pic>
        <p:nvPicPr>
          <p:cNvPr id="4" name="Picture 3" descr="afy_logo-medium-WEB-2-18-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2438400" cy="81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293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latin typeface="+mn-lt"/>
                <a:ea typeface="+mj-ea"/>
              </a:rPr>
              <a:t>Bottom Line?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4400" b="1" dirty="0">
                <a:latin typeface="Calibri" charset="0"/>
              </a:rPr>
              <a:t> It is every person’s </a:t>
            </a:r>
            <a:r>
              <a:rPr lang="en-US" sz="4400" b="1" dirty="0">
                <a:solidFill>
                  <a:srgbClr val="00B050"/>
                </a:solidFill>
                <a:latin typeface="Calibri" charset="0"/>
              </a:rPr>
              <a:t>RIGHT</a:t>
            </a:r>
            <a:r>
              <a:rPr lang="en-US" sz="4400" b="1" dirty="0">
                <a:latin typeface="Calibri" charset="0"/>
              </a:rPr>
              <a:t> to identify however they wish.</a:t>
            </a:r>
          </a:p>
          <a:p>
            <a:pPr eaLnBrk="1" hangingPunct="1">
              <a:lnSpc>
                <a:spcPct val="80000"/>
              </a:lnSpc>
            </a:pPr>
            <a:endParaRPr lang="en-US" sz="4400" b="1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4400" b="1" dirty="0">
                <a:latin typeface="Calibri" charset="0"/>
              </a:rPr>
              <a:t> Others need to </a:t>
            </a:r>
            <a:r>
              <a:rPr lang="en-US" sz="4400" b="1" dirty="0">
                <a:solidFill>
                  <a:srgbClr val="00B050"/>
                </a:solidFill>
                <a:latin typeface="Calibri" charset="0"/>
              </a:rPr>
              <a:t>RESPECT</a:t>
            </a:r>
            <a:r>
              <a:rPr lang="en-US" sz="4400" b="1" dirty="0">
                <a:latin typeface="Calibri" charset="0"/>
              </a:rPr>
              <a:t> who that person is, even if that person’s identity doesn’t make sense to them.</a:t>
            </a:r>
          </a:p>
        </p:txBody>
      </p:sp>
      <p:pic>
        <p:nvPicPr>
          <p:cNvPr id="4" name="Picture 3" descr="afy_logo-medium-WEB-2-18-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2438400" cy="81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762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latin typeface="+mn-lt"/>
                <a:ea typeface="+mj-ea"/>
              </a:rPr>
              <a:t>Bottom Line?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 rtlCol="0">
            <a:normAutofit fontScale="92500"/>
          </a:bodyPr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4400" b="1" dirty="0" smtClean="0">
                <a:ea typeface="+mn-ea"/>
              </a:rPr>
              <a:t> No matter who you are attracted to or sexual with, you have a </a:t>
            </a:r>
            <a:r>
              <a:rPr lang="en-US" altLang="en-US" sz="4400" b="1" dirty="0" smtClean="0">
                <a:solidFill>
                  <a:srgbClr val="00B050"/>
                </a:solidFill>
                <a:ea typeface="+mn-ea"/>
              </a:rPr>
              <a:t>RESPONSIBILITY </a:t>
            </a:r>
            <a:r>
              <a:rPr lang="en-US" altLang="en-US" sz="4400" b="1" dirty="0" smtClean="0">
                <a:ea typeface="+mn-ea"/>
              </a:rPr>
              <a:t>to both you and your partner to practice safer sex in order to stay healthy.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US" altLang="en-US" sz="4400" b="1" dirty="0" smtClean="0">
              <a:ea typeface="+mn-ea"/>
            </a:endParaRPr>
          </a:p>
        </p:txBody>
      </p:sp>
      <p:pic>
        <p:nvPicPr>
          <p:cNvPr id="4" name="Picture 3" descr="afy_logo-medium-WEB-2-18-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2438400" cy="81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423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latin typeface="Arial" charset="0"/>
                <a:cs typeface="Arial" charset="0"/>
              </a:rPr>
              <a:t>What is “Sexual Orientation”?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 sz="4000" b="1" dirty="0">
              <a:latin typeface="Arial" charset="0"/>
              <a:cs typeface="Aria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4800" b="1" dirty="0">
                <a:latin typeface="Arial" charset="0"/>
                <a:cs typeface="Arial" charset="0"/>
              </a:rPr>
              <a:t>“The gender(s) of the people to whom we are attracted, physically and romantically”</a:t>
            </a:r>
          </a:p>
        </p:txBody>
      </p:sp>
      <p:pic>
        <p:nvPicPr>
          <p:cNvPr id="4" name="Picture 3" descr="afy_logo-medium-WEB-2-18-10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2438400" cy="81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585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latin typeface="Arial" charset="0"/>
                <a:cs typeface="Arial" charset="0"/>
              </a:rPr>
              <a:t>What is “Sexual Orientation”?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800" b="1" dirty="0">
                <a:latin typeface="Arial" charset="0"/>
                <a:cs typeface="Arial" charset="0"/>
              </a:rPr>
              <a:t>“The </a:t>
            </a:r>
            <a:r>
              <a:rPr lang="en-US" sz="2800" b="1" dirty="0">
                <a:solidFill>
                  <a:srgbClr val="FFC000"/>
                </a:solidFill>
                <a:latin typeface="Arial" charset="0"/>
                <a:cs typeface="Arial" charset="0"/>
              </a:rPr>
              <a:t>gender(s)</a:t>
            </a:r>
            <a:r>
              <a:rPr lang="en-US" sz="2800" b="1" dirty="0">
                <a:latin typeface="Arial" charset="0"/>
                <a:cs typeface="Arial" charset="0"/>
              </a:rPr>
              <a:t> of the people to whom we are attracted, physically </a:t>
            </a:r>
            <a:r>
              <a:rPr lang="en-US" sz="2800" b="1" dirty="0">
                <a:solidFill>
                  <a:srgbClr val="FFC000"/>
                </a:solidFill>
                <a:latin typeface="Arial" charset="0"/>
                <a:cs typeface="Arial" charset="0"/>
              </a:rPr>
              <a:t>and romantically</a:t>
            </a:r>
            <a:r>
              <a:rPr lang="en-US" sz="2800" b="1" dirty="0">
                <a:latin typeface="Arial" charset="0"/>
                <a:cs typeface="Arial" charset="0"/>
              </a:rPr>
              <a:t>.”</a:t>
            </a:r>
          </a:p>
          <a:p>
            <a:pPr algn="ctr" eaLnBrk="1" hangingPunct="1">
              <a:lnSpc>
                <a:spcPct val="80000"/>
              </a:lnSpc>
              <a:buFont typeface="Wingdings" charset="0"/>
              <a:buNone/>
            </a:pPr>
            <a:endParaRPr lang="en-US" sz="2800" b="1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b="1" dirty="0">
                <a:latin typeface="Arial" charset="0"/>
                <a:cs typeface="Arial" charset="0"/>
              </a:rPr>
              <a:t>Can include more than one gender</a:t>
            </a:r>
          </a:p>
          <a:p>
            <a:pPr eaLnBrk="1" hangingPunct="1">
              <a:lnSpc>
                <a:spcPct val="80000"/>
              </a:lnSpc>
            </a:pPr>
            <a:endParaRPr lang="en-US" sz="2800" b="1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b="1" dirty="0">
                <a:latin typeface="Arial" charset="0"/>
                <a:cs typeface="Arial" charset="0"/>
              </a:rPr>
              <a:t>Includes love:  can know one’s orientation without necessarily doing something sexual with another person</a:t>
            </a:r>
          </a:p>
        </p:txBody>
      </p:sp>
      <p:pic>
        <p:nvPicPr>
          <p:cNvPr id="4" name="Picture 3" descr="afy_logo-medium-WEB-2-18-10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2438400" cy="81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361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400" b="1">
                <a:latin typeface="Arial" charset="0"/>
                <a:cs typeface="Arial" charset="0"/>
              </a:rPr>
              <a:t>What Names Do We Have?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2179637"/>
            <a:ext cx="4043363" cy="4525963"/>
          </a:xfrm>
        </p:spPr>
        <p:txBody>
          <a:bodyPr/>
          <a:lstStyle/>
          <a:p>
            <a:pPr eaLnBrk="1" hangingPunct="1"/>
            <a:r>
              <a:rPr lang="en-US" sz="3600" b="1">
                <a:latin typeface="Arial" charset="0"/>
                <a:cs typeface="Arial" charset="0"/>
              </a:rPr>
              <a:t>Heterosexual</a:t>
            </a:r>
          </a:p>
          <a:p>
            <a:pPr eaLnBrk="1" hangingPunct="1"/>
            <a:endParaRPr lang="en-US" sz="3600" b="1">
              <a:latin typeface="Arial" charset="0"/>
              <a:cs typeface="Arial" charset="0"/>
            </a:endParaRPr>
          </a:p>
          <a:p>
            <a:pPr eaLnBrk="1" hangingPunct="1"/>
            <a:r>
              <a:rPr lang="en-US" sz="3600" b="1">
                <a:latin typeface="Arial" charset="0"/>
                <a:cs typeface="Arial" charset="0"/>
              </a:rPr>
              <a:t>Lesbian or Gay</a:t>
            </a:r>
          </a:p>
          <a:p>
            <a:pPr eaLnBrk="1" hangingPunct="1"/>
            <a:endParaRPr lang="en-US" sz="3600" b="1">
              <a:latin typeface="Arial" charset="0"/>
              <a:cs typeface="Arial" charset="0"/>
            </a:endParaRPr>
          </a:p>
          <a:p>
            <a:pPr eaLnBrk="1" hangingPunct="1"/>
            <a:r>
              <a:rPr lang="en-US" sz="3600" b="1">
                <a:latin typeface="Arial" charset="0"/>
                <a:cs typeface="Arial" charset="0"/>
              </a:rPr>
              <a:t>Bisexual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3438" y="2332037"/>
            <a:ext cx="4043362" cy="4525963"/>
          </a:xfrm>
        </p:spPr>
        <p:txBody>
          <a:bodyPr/>
          <a:lstStyle/>
          <a:p>
            <a:pPr eaLnBrk="1" hangingPunct="1"/>
            <a:r>
              <a:rPr lang="en-US" sz="3200" b="1" dirty="0">
                <a:latin typeface="Arial" charset="0"/>
                <a:cs typeface="Arial" charset="0"/>
              </a:rPr>
              <a:t>Queer</a:t>
            </a:r>
          </a:p>
          <a:p>
            <a:pPr eaLnBrk="1" hangingPunct="1"/>
            <a:endParaRPr lang="en-US" sz="3200" b="1" dirty="0">
              <a:latin typeface="Arial" charset="0"/>
              <a:cs typeface="Arial" charset="0"/>
            </a:endParaRPr>
          </a:p>
          <a:p>
            <a:pPr eaLnBrk="1" hangingPunct="1"/>
            <a:r>
              <a:rPr lang="en-US" sz="3200" b="1" dirty="0">
                <a:latin typeface="Arial" charset="0"/>
                <a:cs typeface="Arial" charset="0"/>
              </a:rPr>
              <a:t>Others?</a:t>
            </a:r>
          </a:p>
          <a:p>
            <a:pPr eaLnBrk="1" hangingPunct="1"/>
            <a:endParaRPr lang="en-US" sz="3200" b="1" dirty="0">
              <a:latin typeface="Arial" charset="0"/>
              <a:cs typeface="Arial" charset="0"/>
            </a:endParaRPr>
          </a:p>
        </p:txBody>
      </p:sp>
      <p:pic>
        <p:nvPicPr>
          <p:cNvPr id="5" name="Picture 4" descr="afy_logo-medium-WEB-2-18-10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2438400" cy="81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288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+mn-lt"/>
                <a:ea typeface="+mj-ea"/>
              </a:rPr>
              <a:t>Sexual Orientation </a:t>
            </a:r>
            <a:br>
              <a:rPr lang="en-US" b="1" dirty="0" smtClean="0">
                <a:latin typeface="+mn-lt"/>
                <a:ea typeface="+mj-ea"/>
              </a:rPr>
            </a:br>
            <a:r>
              <a:rPr lang="en-US" b="1" dirty="0" smtClean="0">
                <a:latin typeface="+mn-lt"/>
                <a:ea typeface="+mj-ea"/>
              </a:rPr>
              <a:t>Has Three Parts To It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600" b="1" dirty="0">
                <a:latin typeface="Calibri" charset="0"/>
              </a:rPr>
              <a:t>Orientation – Who </a:t>
            </a:r>
            <a:r>
              <a:rPr lang="en-US" sz="3600" b="1" dirty="0" smtClean="0">
                <a:latin typeface="Calibri" charset="0"/>
              </a:rPr>
              <a:t>we’re </a:t>
            </a:r>
            <a:r>
              <a:rPr lang="en-US" sz="3600" b="1" dirty="0">
                <a:latin typeface="Calibri" charset="0"/>
              </a:rPr>
              <a:t>attracted to</a:t>
            </a:r>
          </a:p>
          <a:p>
            <a:pPr eaLnBrk="1" hangingPunct="1">
              <a:buFont typeface="Arial" charset="0"/>
              <a:buNone/>
            </a:pPr>
            <a:endParaRPr lang="en-US" sz="3600" b="1" dirty="0">
              <a:latin typeface="Calibri" charset="0"/>
            </a:endParaRPr>
          </a:p>
          <a:p>
            <a:pPr eaLnBrk="1" hangingPunct="1"/>
            <a:r>
              <a:rPr lang="en-US" sz="3600" b="1" dirty="0">
                <a:latin typeface="Calibri" charset="0"/>
              </a:rPr>
              <a:t>Behavior – How we behave sexually</a:t>
            </a:r>
          </a:p>
          <a:p>
            <a:pPr eaLnBrk="1" hangingPunct="1"/>
            <a:endParaRPr lang="en-US" sz="3600" b="1" dirty="0">
              <a:latin typeface="Calibri" charset="0"/>
            </a:endParaRPr>
          </a:p>
          <a:p>
            <a:pPr eaLnBrk="1" hangingPunct="1"/>
            <a:r>
              <a:rPr lang="en-US" sz="3600" b="1" dirty="0">
                <a:latin typeface="Calibri" charset="0"/>
              </a:rPr>
              <a:t>Identity – What we call ourselves</a:t>
            </a:r>
          </a:p>
        </p:txBody>
      </p:sp>
      <p:pic>
        <p:nvPicPr>
          <p:cNvPr id="4" name="Picture 3" descr="afy_logo-medium-WEB-2-18-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2438400" cy="81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228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>
                <a:latin typeface="Calibri" charset="0"/>
              </a:rPr>
              <a:t>In Most Cases, These </a:t>
            </a:r>
            <a:r>
              <a:rPr lang="ja-JP" altLang="en-US" b="1">
                <a:latin typeface="Calibri" charset="0"/>
              </a:rPr>
              <a:t>“</a:t>
            </a:r>
            <a:r>
              <a:rPr lang="en-US" b="1">
                <a:latin typeface="Calibri" charset="0"/>
              </a:rPr>
              <a:t>Match</a:t>
            </a:r>
            <a:r>
              <a:rPr lang="ja-JP" altLang="en-US" b="1">
                <a:latin typeface="Calibri" charset="0"/>
              </a:rPr>
              <a:t>”</a:t>
            </a:r>
            <a:endParaRPr lang="en-US" b="1">
              <a:latin typeface="Calibri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en-US" dirty="0">
              <a:latin typeface="Calibri" charset="0"/>
            </a:endParaRPr>
          </a:p>
          <a:p>
            <a:pPr marL="0" indent="0" eaLnBrk="1" hangingPunct="1">
              <a:lnSpc>
                <a:spcPct val="80000"/>
              </a:lnSpc>
            </a:pPr>
            <a:r>
              <a:rPr lang="en-US" sz="3200" b="1" dirty="0">
                <a:latin typeface="Calibri" charset="0"/>
              </a:rPr>
              <a:t>If </a:t>
            </a:r>
            <a:r>
              <a:rPr lang="en-US" sz="3200" b="1" dirty="0" smtClean="0">
                <a:latin typeface="Calibri" charset="0"/>
              </a:rPr>
              <a:t>I</a:t>
            </a:r>
            <a:r>
              <a:rPr lang="en-US" b="1" dirty="0" smtClean="0">
                <a:latin typeface="Calibri" charset="0"/>
              </a:rPr>
              <a:t>’</a:t>
            </a:r>
            <a:r>
              <a:rPr lang="en-US" sz="3200" b="1" dirty="0" smtClean="0">
                <a:latin typeface="Calibri" charset="0"/>
              </a:rPr>
              <a:t>m </a:t>
            </a:r>
            <a:r>
              <a:rPr lang="en-US" sz="3200" b="1" dirty="0">
                <a:latin typeface="Calibri" charset="0"/>
              </a:rPr>
              <a:t>attracted only to people of a different sex (Orientation)</a:t>
            </a:r>
          </a:p>
          <a:p>
            <a:pPr marL="0" indent="0" eaLnBrk="1" hangingPunct="1">
              <a:lnSpc>
                <a:spcPct val="80000"/>
              </a:lnSpc>
            </a:pPr>
            <a:endParaRPr lang="en-US" sz="3200" b="1" dirty="0">
              <a:latin typeface="Calibri" charset="0"/>
            </a:endParaRPr>
          </a:p>
          <a:p>
            <a:pPr marL="0" indent="0" eaLnBrk="1" hangingPunct="1">
              <a:lnSpc>
                <a:spcPct val="80000"/>
              </a:lnSpc>
            </a:pPr>
            <a:r>
              <a:rPr lang="en-US" sz="3200" b="1" dirty="0">
                <a:latin typeface="Calibri" charset="0"/>
              </a:rPr>
              <a:t>Chances are </a:t>
            </a:r>
            <a:r>
              <a:rPr lang="en-US" sz="3200" b="1" dirty="0" smtClean="0">
                <a:latin typeface="Calibri" charset="0"/>
              </a:rPr>
              <a:t>I</a:t>
            </a:r>
            <a:r>
              <a:rPr lang="en-US" b="1" dirty="0" smtClean="0">
                <a:latin typeface="Calibri" charset="0"/>
              </a:rPr>
              <a:t>’</a:t>
            </a:r>
            <a:r>
              <a:rPr lang="en-US" sz="3200" b="1" dirty="0" smtClean="0">
                <a:latin typeface="Calibri" charset="0"/>
              </a:rPr>
              <a:t>ll </a:t>
            </a:r>
            <a:r>
              <a:rPr lang="en-US" sz="3200" b="1" dirty="0">
                <a:latin typeface="Calibri" charset="0"/>
              </a:rPr>
              <a:t>only be sexual with people of a different sex (Behavior)</a:t>
            </a:r>
          </a:p>
          <a:p>
            <a:pPr marL="0" indent="0" eaLnBrk="1" hangingPunct="1">
              <a:lnSpc>
                <a:spcPct val="80000"/>
              </a:lnSpc>
            </a:pPr>
            <a:endParaRPr lang="en-US" sz="3200" b="1" dirty="0">
              <a:latin typeface="Calibri" charset="0"/>
            </a:endParaRPr>
          </a:p>
          <a:p>
            <a:pPr marL="0" indent="0" eaLnBrk="1" hangingPunct="1">
              <a:lnSpc>
                <a:spcPct val="80000"/>
              </a:lnSpc>
            </a:pPr>
            <a:r>
              <a:rPr lang="en-US" sz="3200" b="1" dirty="0">
                <a:latin typeface="Calibri" charset="0"/>
              </a:rPr>
              <a:t>Chances are </a:t>
            </a:r>
            <a:r>
              <a:rPr lang="en-US" sz="3200" b="1" dirty="0" smtClean="0">
                <a:latin typeface="Calibri" charset="0"/>
              </a:rPr>
              <a:t>I</a:t>
            </a:r>
            <a:r>
              <a:rPr lang="en-US" b="1" dirty="0" smtClean="0">
                <a:latin typeface="Calibri" charset="0"/>
              </a:rPr>
              <a:t>’</a:t>
            </a:r>
            <a:r>
              <a:rPr lang="en-US" sz="3200" b="1" dirty="0" smtClean="0">
                <a:latin typeface="Calibri" charset="0"/>
              </a:rPr>
              <a:t>ll </a:t>
            </a:r>
            <a:r>
              <a:rPr lang="en-US" sz="3200" b="1" dirty="0">
                <a:latin typeface="Calibri" charset="0"/>
              </a:rPr>
              <a:t>call myself </a:t>
            </a:r>
            <a:r>
              <a:rPr lang="ja-JP" altLang="en-US" sz="3200" b="1" dirty="0">
                <a:latin typeface="Calibri" charset="0"/>
              </a:rPr>
              <a:t>“</a:t>
            </a:r>
            <a:r>
              <a:rPr lang="en-US" sz="3200" b="1" dirty="0">
                <a:latin typeface="Calibri" charset="0"/>
              </a:rPr>
              <a:t>heterosexual</a:t>
            </a:r>
            <a:r>
              <a:rPr lang="ja-JP" altLang="en-US" sz="3200" b="1" dirty="0">
                <a:latin typeface="Calibri" charset="0"/>
              </a:rPr>
              <a:t>”</a:t>
            </a:r>
            <a:r>
              <a:rPr lang="en-US" sz="3200" b="1" dirty="0">
                <a:latin typeface="Calibri" charset="0"/>
              </a:rPr>
              <a:t> (Identity)</a:t>
            </a:r>
          </a:p>
        </p:txBody>
      </p:sp>
      <p:pic>
        <p:nvPicPr>
          <p:cNvPr id="4" name="Picture 3" descr="afy_logo-medium-WEB-2-18-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2438400" cy="81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396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dirty="0">
                <a:latin typeface="Calibri" charset="0"/>
              </a:rPr>
              <a:t>But When They </a:t>
            </a:r>
            <a:r>
              <a:rPr lang="en-US" sz="4000" b="1" dirty="0" smtClean="0">
                <a:latin typeface="Calibri" charset="0"/>
              </a:rPr>
              <a:t>Don</a:t>
            </a:r>
            <a:r>
              <a:rPr lang="en-US" b="1" dirty="0" smtClean="0">
                <a:latin typeface="Calibri" charset="0"/>
              </a:rPr>
              <a:t>’</a:t>
            </a:r>
            <a:r>
              <a:rPr lang="en-US" sz="4000" b="1" dirty="0" smtClean="0">
                <a:latin typeface="Calibri" charset="0"/>
              </a:rPr>
              <a:t>t </a:t>
            </a:r>
            <a:r>
              <a:rPr lang="en-US" sz="4000" b="1" dirty="0">
                <a:latin typeface="Calibri" charset="0"/>
              </a:rPr>
              <a:t>Match…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600" b="1">
                <a:latin typeface="Calibri" charset="0"/>
              </a:rPr>
              <a:t> Identity </a:t>
            </a:r>
            <a:r>
              <a:rPr lang="ja-JP" altLang="en-US" sz="3600" b="1">
                <a:latin typeface="Calibri" charset="0"/>
              </a:rPr>
              <a:t>“</a:t>
            </a:r>
            <a:r>
              <a:rPr lang="en-US" sz="3600" b="1">
                <a:latin typeface="Calibri" charset="0"/>
              </a:rPr>
              <a:t>wins.</a:t>
            </a:r>
            <a:r>
              <a:rPr lang="ja-JP" altLang="en-US" sz="3600" b="1">
                <a:latin typeface="Calibri" charset="0"/>
              </a:rPr>
              <a:t>”</a:t>
            </a:r>
            <a:endParaRPr lang="en-US" sz="3600" b="1">
              <a:latin typeface="Calibri" charset="0"/>
            </a:endParaRPr>
          </a:p>
          <a:p>
            <a:pPr eaLnBrk="1" hangingPunct="1">
              <a:buFont typeface="Arial" charset="0"/>
              <a:buNone/>
            </a:pPr>
            <a:endParaRPr lang="en-US" sz="3600" b="1">
              <a:latin typeface="Calibri" charset="0"/>
            </a:endParaRPr>
          </a:p>
          <a:p>
            <a:pPr eaLnBrk="1" hangingPunct="1"/>
            <a:r>
              <a:rPr lang="en-US" sz="3600" b="1">
                <a:latin typeface="Calibri" charset="0"/>
              </a:rPr>
              <a:t> People have the right to call themselves whatever they wish – even if it may not make sense to others.</a:t>
            </a:r>
          </a:p>
        </p:txBody>
      </p:sp>
      <p:pic>
        <p:nvPicPr>
          <p:cNvPr id="4" name="Picture 3" descr="afy_logo-medium-WEB-2-18-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2438400" cy="81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848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latin typeface="+mn-lt"/>
                <a:ea typeface="+mj-ea"/>
              </a:rPr>
              <a:t>Example 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229600" cy="4648200"/>
          </a:xfrm>
        </p:spPr>
        <p:txBody>
          <a:bodyPr>
            <a:normAutofit fontScale="62500" lnSpcReduction="20000"/>
          </a:bodyPr>
          <a:lstStyle/>
          <a:p>
            <a:pPr eaLnBrk="1" hangingPunct="1"/>
            <a:r>
              <a:rPr lang="en-US" sz="4000" b="1" dirty="0">
                <a:latin typeface="Calibri" charset="0"/>
              </a:rPr>
              <a:t>11</a:t>
            </a:r>
            <a:r>
              <a:rPr lang="en-US" sz="4000" b="1" baseline="30000" dirty="0">
                <a:latin typeface="Calibri" charset="0"/>
              </a:rPr>
              <a:t>th</a:t>
            </a:r>
            <a:r>
              <a:rPr lang="en-US" sz="4000" b="1" dirty="0">
                <a:latin typeface="Calibri" charset="0"/>
              </a:rPr>
              <a:t> grade girl</a:t>
            </a:r>
          </a:p>
          <a:p>
            <a:pPr eaLnBrk="1" hangingPunct="1"/>
            <a:endParaRPr lang="en-US" sz="4000" b="1" dirty="0">
              <a:latin typeface="Calibri" charset="0"/>
            </a:endParaRPr>
          </a:p>
          <a:p>
            <a:pPr eaLnBrk="1" hangingPunct="1"/>
            <a:r>
              <a:rPr lang="en-US" sz="4000" b="1" dirty="0">
                <a:latin typeface="Calibri" charset="0"/>
              </a:rPr>
              <a:t>Has only been in relationships with other girls since the 8</a:t>
            </a:r>
            <a:r>
              <a:rPr lang="en-US" sz="4000" b="1" baseline="30000" dirty="0">
                <a:latin typeface="Calibri" charset="0"/>
              </a:rPr>
              <a:t>th</a:t>
            </a:r>
            <a:r>
              <a:rPr lang="en-US" sz="4000" b="1" dirty="0">
                <a:latin typeface="Calibri" charset="0"/>
              </a:rPr>
              <a:t> grade</a:t>
            </a:r>
          </a:p>
          <a:p>
            <a:pPr eaLnBrk="1" hangingPunct="1"/>
            <a:endParaRPr lang="en-US" sz="4000" b="1" dirty="0">
              <a:latin typeface="Calibri" charset="0"/>
            </a:endParaRPr>
          </a:p>
          <a:p>
            <a:pPr eaLnBrk="1" hangingPunct="1"/>
            <a:r>
              <a:rPr lang="en-US" sz="4000" b="1" dirty="0">
                <a:latin typeface="Calibri" charset="0"/>
              </a:rPr>
              <a:t>Always identified as lesbian</a:t>
            </a:r>
          </a:p>
          <a:p>
            <a:pPr eaLnBrk="1" hangingPunct="1"/>
            <a:endParaRPr lang="en-US" sz="4000" b="1" dirty="0">
              <a:latin typeface="Calibri" charset="0"/>
            </a:endParaRPr>
          </a:p>
          <a:p>
            <a:pPr eaLnBrk="1" hangingPunct="1"/>
            <a:r>
              <a:rPr lang="en-US" sz="4000" b="1" dirty="0">
                <a:latin typeface="Calibri" charset="0"/>
              </a:rPr>
              <a:t>Just met and fell in love with a guy who she</a:t>
            </a:r>
            <a:r>
              <a:rPr lang="ja-JP" altLang="en-US" sz="4000" b="1" dirty="0">
                <a:latin typeface="Calibri" charset="0"/>
              </a:rPr>
              <a:t>’</a:t>
            </a:r>
            <a:r>
              <a:rPr lang="en-US" sz="4000" b="1" dirty="0">
                <a:latin typeface="Calibri" charset="0"/>
              </a:rPr>
              <a:t>s really attracted to and now they</a:t>
            </a:r>
            <a:r>
              <a:rPr lang="ja-JP" altLang="en-US" sz="4000" b="1" dirty="0">
                <a:latin typeface="Calibri" charset="0"/>
              </a:rPr>
              <a:t>’</a:t>
            </a:r>
            <a:r>
              <a:rPr lang="en-US" sz="4000" b="1" dirty="0">
                <a:latin typeface="Calibri" charset="0"/>
              </a:rPr>
              <a:t>re in a relationship. She says she </a:t>
            </a:r>
            <a:r>
              <a:rPr lang="en-US" sz="4000" b="1" dirty="0" smtClean="0">
                <a:latin typeface="Calibri" charset="0"/>
              </a:rPr>
              <a:t>doesn’t </a:t>
            </a:r>
            <a:r>
              <a:rPr lang="en-US" sz="4000" b="1" dirty="0">
                <a:latin typeface="Calibri" charset="0"/>
              </a:rPr>
              <a:t>find other guys attractive, but still finds girls really attractive.</a:t>
            </a:r>
          </a:p>
          <a:p>
            <a:pPr eaLnBrk="1" hangingPunct="1">
              <a:buFont typeface="Arial" charset="0"/>
              <a:buNone/>
            </a:pPr>
            <a:endParaRPr lang="en-US" b="1" dirty="0">
              <a:latin typeface="Calibri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n-US" sz="4000" b="1" dirty="0">
                <a:latin typeface="Calibri" charset="0"/>
              </a:rPr>
              <a:t>How Does She Identify?</a:t>
            </a:r>
          </a:p>
        </p:txBody>
      </p:sp>
      <p:pic>
        <p:nvPicPr>
          <p:cNvPr id="4" name="Picture 3" descr="afy_logo-medium-WEB-2-18-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2438400" cy="81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14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>
                <a:latin typeface="Calibri" charset="0"/>
              </a:rPr>
              <a:t>It’s a trick question</a:t>
            </a:r>
            <a:r>
              <a:rPr lang="en-US" b="1" dirty="0">
                <a:latin typeface="Calibri" charset="0"/>
              </a:rPr>
              <a:t>!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en-US" b="1" dirty="0">
                <a:latin typeface="Calibri" charset="0"/>
              </a:rPr>
              <a:t>You have to ask her.</a:t>
            </a:r>
          </a:p>
          <a:p>
            <a:pPr marL="0" indent="0" algn="ctr" eaLnBrk="1" hangingPunct="1">
              <a:buFont typeface="Arial" charset="0"/>
              <a:buNone/>
            </a:pPr>
            <a:endParaRPr lang="en-US" b="1" dirty="0">
              <a:latin typeface="Calibri" charset="0"/>
            </a:endParaRPr>
          </a:p>
          <a:p>
            <a:pPr marL="0" indent="0" algn="ctr" eaLnBrk="1" hangingPunct="1">
              <a:buFont typeface="Arial" charset="0"/>
              <a:buNone/>
            </a:pPr>
            <a:r>
              <a:rPr lang="en-US" b="1" dirty="0">
                <a:latin typeface="Calibri" charset="0"/>
              </a:rPr>
              <a:t>Her orientation is MOSTLY girls, one guy.</a:t>
            </a:r>
          </a:p>
          <a:p>
            <a:pPr marL="0" indent="0" algn="ctr" eaLnBrk="1" hangingPunct="1">
              <a:buFont typeface="Arial" charset="0"/>
              <a:buNone/>
            </a:pPr>
            <a:endParaRPr lang="en-US" b="1" dirty="0">
              <a:latin typeface="Calibri" charset="0"/>
            </a:endParaRPr>
          </a:p>
          <a:p>
            <a:pPr marL="0" indent="0" algn="ctr" eaLnBrk="1" hangingPunct="1">
              <a:buFont typeface="Arial" charset="0"/>
              <a:buNone/>
            </a:pPr>
            <a:r>
              <a:rPr lang="en-US" b="1" dirty="0">
                <a:latin typeface="Calibri" charset="0"/>
              </a:rPr>
              <a:t>Her current behavior is ONLY one guy.</a:t>
            </a:r>
          </a:p>
          <a:p>
            <a:pPr marL="0" indent="0" algn="ctr" eaLnBrk="1" hangingPunct="1">
              <a:buFont typeface="Arial" charset="0"/>
              <a:buNone/>
            </a:pPr>
            <a:endParaRPr lang="en-US" b="1" dirty="0">
              <a:latin typeface="Calibri" charset="0"/>
            </a:endParaRPr>
          </a:p>
          <a:p>
            <a:pPr marL="0" indent="0" algn="ctr" eaLnBrk="1" hangingPunct="1">
              <a:buFont typeface="Arial" charset="0"/>
              <a:buNone/>
            </a:pPr>
            <a:r>
              <a:rPr lang="en-US" b="1" dirty="0">
                <a:latin typeface="Calibri" charset="0"/>
              </a:rPr>
              <a:t>Her identity: Whatever SHE decides it is.</a:t>
            </a:r>
          </a:p>
        </p:txBody>
      </p:sp>
      <p:pic>
        <p:nvPicPr>
          <p:cNvPr id="4" name="Picture 3" descr="afy_logo-medium-WEB-2-18-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2438400" cy="81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536277"/>
      </p:ext>
    </p:extLst>
  </p:cSld>
  <p:clrMapOvr>
    <a:masterClrMapping/>
  </p:clrMapOvr>
</p:sld>
</file>

<file path=ppt/theme/theme1.xml><?xml version="1.0" encoding="utf-8"?>
<a:theme xmlns:a="http://schemas.openxmlformats.org/drawingml/2006/main" name="1-Advocates NEW_PPT_templat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Gotham Book"/>
        <a:ea typeface="ＭＳ Ｐゴシック"/>
        <a:cs typeface="ＭＳ Ｐゴシック"/>
      </a:majorFont>
      <a:minorFont>
        <a:latin typeface="VistaSansBook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1-Advocates NEW_PPT_template.potx</Template>
  <TotalTime>25</TotalTime>
  <Words>625</Words>
  <Application>Microsoft Office PowerPoint</Application>
  <PresentationFormat>On-screen Show (4:3)</PresentationFormat>
  <Paragraphs>93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1-Advocates NEW_PPT_template</vt:lpstr>
      <vt:lpstr>Understanding  Sexual Orientation:  How we feel, what we do  and who we are </vt:lpstr>
      <vt:lpstr>What is “Sexual Orientation”?</vt:lpstr>
      <vt:lpstr>What is “Sexual Orientation”?</vt:lpstr>
      <vt:lpstr>What Names Do We Have?</vt:lpstr>
      <vt:lpstr>Sexual Orientation  Has Three Parts To It</vt:lpstr>
      <vt:lpstr>In Most Cases, These “Match”</vt:lpstr>
      <vt:lpstr>But When They Don’t Match…</vt:lpstr>
      <vt:lpstr>Example One</vt:lpstr>
      <vt:lpstr>It’s a trick question!</vt:lpstr>
      <vt:lpstr>She might call herself…</vt:lpstr>
      <vt:lpstr>Example Two</vt:lpstr>
      <vt:lpstr>It’s the same trick question!</vt:lpstr>
      <vt:lpstr>He might call himself…</vt:lpstr>
      <vt:lpstr>Bottom Line?</vt:lpstr>
      <vt:lpstr>Bottom Line?</vt:lpstr>
    </vt:vector>
  </TitlesOfParts>
  <Company>Rosanna Dixon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Rosanna Dixon</dc:creator>
  <cp:lastModifiedBy>Ashley Benson</cp:lastModifiedBy>
  <cp:revision>6</cp:revision>
  <dcterms:created xsi:type="dcterms:W3CDTF">2010-07-30T18:51:35Z</dcterms:created>
  <dcterms:modified xsi:type="dcterms:W3CDTF">2017-01-06T22:04:13Z</dcterms:modified>
</cp:coreProperties>
</file>