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8" roundtripDataSignature="AMtx7mgV1VnxaO1A5joYCqNKNMCu9DU/K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147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customschemas.google.com/relationships/presentationmetadata" Target="metadata"/><Relationship Id="rId3" Type="http://schemas.openxmlformats.org/officeDocument/2006/relationships/slide" Target="slides/slide2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11" Type="http://schemas.openxmlformats.org/officeDocument/2006/relationships/theme" Target="theme/theme1.xml"/><Relationship Id="rId5" Type="http://schemas.openxmlformats.org/officeDocument/2006/relationships/notesMaster" Target="notesMasters/notesMaster1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5" name="Google Shape;7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1" name="Google Shape;8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0" name="Google Shape;11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ge2909b7740_0_6"/>
          <p:cNvSpPr txBox="1">
            <a:spLocks noGrp="1"/>
          </p:cNvSpPr>
          <p:nvPr>
            <p:ph type="ctrTitle"/>
          </p:nvPr>
        </p:nvSpPr>
        <p:spPr>
          <a:xfrm>
            <a:off x="685800" y="2130429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ge2909b7740_0_6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/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/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ge2909b7740_0_6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ge2909b7740_0_6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e2909b7740_0_54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ge2909b7740_0_54"/>
          <p:cNvSpPr txBox="1">
            <a:spLocks noGrp="1"/>
          </p:cNvSpPr>
          <p:nvPr>
            <p:ph type="body" idx="1"/>
          </p:nvPr>
        </p:nvSpPr>
        <p:spPr>
          <a:xfrm rot="5400000">
            <a:off x="2514600" y="152400"/>
            <a:ext cx="4114800" cy="777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66" name="Google Shape;66;ge2909b7740_0_54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7" name="Google Shape;67;ge2909b7740_0_54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e2909b7740_0_59"/>
          <p:cNvSpPr txBox="1">
            <a:spLocks noGrp="1"/>
          </p:cNvSpPr>
          <p:nvPr>
            <p:ph type="title"/>
          </p:nvPr>
        </p:nvSpPr>
        <p:spPr>
          <a:xfrm rot="5400000">
            <a:off x="4743450" y="2381250"/>
            <a:ext cx="5486400" cy="194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ge2909b7740_0_59"/>
          <p:cNvSpPr txBox="1">
            <a:spLocks noGrp="1"/>
          </p:cNvSpPr>
          <p:nvPr>
            <p:ph type="body" idx="1"/>
          </p:nvPr>
        </p:nvSpPr>
        <p:spPr>
          <a:xfrm rot="5400000">
            <a:off x="781050" y="514350"/>
            <a:ext cx="5486400" cy="56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71" name="Google Shape;71;ge2909b7740_0_59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2" name="Google Shape;72;ge2909b7740_0_59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ge2909b7740_0_11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ge2909b7740_0_11"/>
          <p:cNvSpPr txBox="1"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23" name="Google Shape;23;ge2909b7740_0_11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" name="Google Shape;24;ge2909b7740_0_11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ge2909b7740_0_1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ge2909b7740_0_16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28" name="Google Shape;28;ge2909b7740_0_16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29" name="Google Shape;29;ge2909b7740_0_16"/>
          <p:cNvSpPr txBox="1">
            <a:spLocks noGrp="1"/>
          </p:cNvSpPr>
          <p:nvPr>
            <p:ph type="body" idx="3"/>
          </p:nvPr>
        </p:nvSpPr>
        <p:spPr>
          <a:xfrm>
            <a:off x="4645027" y="1535113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30" name="Google Shape;30;ge2909b7740_0_16"/>
          <p:cNvSpPr txBox="1">
            <a:spLocks noGrp="1"/>
          </p:cNvSpPr>
          <p:nvPr>
            <p:ph type="body" idx="4"/>
          </p:nvPr>
        </p:nvSpPr>
        <p:spPr>
          <a:xfrm>
            <a:off x="4645027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31" name="Google Shape;31;ge2909b7740_0_16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Google Shape;32;ge2909b7740_0_16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ge2909b7740_0_24"/>
          <p:cNvSpPr txBox="1">
            <a:spLocks noGrp="1"/>
          </p:cNvSpPr>
          <p:nvPr>
            <p:ph type="title"/>
          </p:nvPr>
        </p:nvSpPr>
        <p:spPr>
          <a:xfrm>
            <a:off x="722313" y="4406904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ge2909b7740_0_24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1pPr>
            <a:lvl2pPr marL="914400" lvl="1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marL="1371600" lvl="2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marL="1828800" lvl="3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marL="2286000" lvl="4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marL="2743200" lvl="5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marL="3200400" lvl="6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marL="3657600" lvl="7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marL="4114800" lvl="8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>
            <a:endParaRPr/>
          </a:p>
        </p:txBody>
      </p:sp>
      <p:sp>
        <p:nvSpPr>
          <p:cNvPr id="36" name="Google Shape;36;ge2909b7740_0_24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ge2909b7740_0_24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ge2909b7740_0_29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ge2909b7740_0_29"/>
          <p:cNvSpPr txBox="1">
            <a:spLocks noGrp="1"/>
          </p:cNvSpPr>
          <p:nvPr>
            <p:ph type="body" idx="1"/>
          </p:nvPr>
        </p:nvSpPr>
        <p:spPr>
          <a:xfrm>
            <a:off x="685800" y="19812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41" name="Google Shape;41;ge2909b7740_0_29"/>
          <p:cNvSpPr txBox="1">
            <a:spLocks noGrp="1"/>
          </p:cNvSpPr>
          <p:nvPr>
            <p:ph type="body" idx="2"/>
          </p:nvPr>
        </p:nvSpPr>
        <p:spPr>
          <a:xfrm>
            <a:off x="4648200" y="19812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42" name="Google Shape;42;ge2909b7740_0_29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ge2909b7740_0_29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ge2909b7740_0_35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ge2909b7740_0_35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" name="Google Shape;47;ge2909b7740_0_35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e2909b7740_0_39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" name="Google Shape;50;ge2909b7740_0_39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ge2909b7740_0_42"/>
          <p:cNvSpPr txBox="1">
            <a:spLocks noGrp="1"/>
          </p:cNvSpPr>
          <p:nvPr>
            <p:ph type="title"/>
          </p:nvPr>
        </p:nvSpPr>
        <p:spPr>
          <a:xfrm>
            <a:off x="457202" y="273050"/>
            <a:ext cx="3008400" cy="11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ge2909b7740_0_42"/>
          <p:cNvSpPr txBox="1">
            <a:spLocks noGrp="1"/>
          </p:cNvSpPr>
          <p:nvPr>
            <p:ph type="body" idx="1"/>
          </p:nvPr>
        </p:nvSpPr>
        <p:spPr>
          <a:xfrm>
            <a:off x="3575050" y="273054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/>
            </a:lvl1pPr>
            <a:lvl2pPr marL="91440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marL="137160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marL="274320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marL="320040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marL="365760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marL="411480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>
            <a:endParaRPr/>
          </a:p>
        </p:txBody>
      </p:sp>
      <p:sp>
        <p:nvSpPr>
          <p:cNvPr id="54" name="Google Shape;54;ge2909b7740_0_42"/>
          <p:cNvSpPr txBox="1">
            <a:spLocks noGrp="1"/>
          </p:cNvSpPr>
          <p:nvPr>
            <p:ph type="body" idx="2"/>
          </p:nvPr>
        </p:nvSpPr>
        <p:spPr>
          <a:xfrm>
            <a:off x="457202" y="1435103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55" name="Google Shape;55;ge2909b7740_0_42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Google Shape;56;ge2909b7740_0_42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e2909b7740_0_48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ge2909b7740_0_48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Google Shape;60;ge2909b7740_0_48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61" name="Google Shape;61;ge2909b7740_0_48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2" name="Google Shape;62;ge2909b7740_0_48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e2909b7740_0_0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ge2909b7740_0_0"/>
          <p:cNvSpPr txBox="1"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ge2909b7740_0_0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  <p:pic>
        <p:nvPicPr>
          <p:cNvPr id="13" name="Google Shape;13;ge2909b7740_0_0" descr="3Rs-tag72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0" y="6324600"/>
            <a:ext cx="2327588" cy="533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ge2909b7740_0_0" descr="afy_logo-medium-WEB-2-18-10.jpg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7315200" y="6040244"/>
            <a:ext cx="1828800" cy="817756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"/>
          <p:cNvSpPr txBox="1">
            <a:spLocks noGrp="1"/>
          </p:cNvSpPr>
          <p:nvPr>
            <p:ph type="ctrTitle"/>
          </p:nvPr>
        </p:nvSpPr>
        <p:spPr>
          <a:xfrm>
            <a:off x="415212" y="2035568"/>
            <a:ext cx="8150290" cy="14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5000" b="1" dirty="0" err="1" smtClean="0"/>
              <a:t>Ser</a:t>
            </a:r>
            <a:r>
              <a:rPr lang="en-US" sz="5000" b="1" dirty="0" smtClean="0"/>
              <a:t> </a:t>
            </a:r>
            <a:r>
              <a:rPr lang="en-US" sz="5000" b="1" dirty="0" err="1" smtClean="0"/>
              <a:t>amable</a:t>
            </a:r>
            <a:r>
              <a:rPr lang="en-US" sz="5000" b="1" dirty="0" smtClean="0"/>
              <a:t> y </a:t>
            </a:r>
            <a:r>
              <a:rPr lang="en-US" sz="5000" b="1" dirty="0" err="1" smtClean="0"/>
              <a:t>apoyar</a:t>
            </a:r>
            <a:r>
              <a:rPr lang="en-US" sz="5000" b="1" dirty="0" smtClean="0"/>
              <a:t> a las personas </a:t>
            </a:r>
            <a:r>
              <a:rPr lang="en-US" sz="5000" b="1" dirty="0" err="1" smtClean="0"/>
              <a:t>transgénero</a:t>
            </a:r>
            <a:r>
              <a:rPr lang="en-US" sz="5000" b="1" dirty="0" smtClean="0"/>
              <a:t> y no </a:t>
            </a:r>
            <a:r>
              <a:rPr lang="en-US" sz="5000" b="1" dirty="0" err="1" smtClean="0"/>
              <a:t>binarias</a:t>
            </a:r>
            <a:endParaRPr sz="5000" b="1" dirty="0">
              <a:solidFill>
                <a:srgbClr val="1B75BB"/>
              </a:solidFill>
            </a:endParaRPr>
          </a:p>
        </p:txBody>
      </p:sp>
      <p:sp>
        <p:nvSpPr>
          <p:cNvPr id="78" name="Google Shape;78;p1"/>
          <p:cNvSpPr txBox="1">
            <a:spLocks noGrp="1"/>
          </p:cNvSpPr>
          <p:nvPr>
            <p:ph type="subTitle" idx="1"/>
          </p:nvPr>
        </p:nvSpPr>
        <p:spPr>
          <a:xfrm>
            <a:off x="1371600" y="41148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US" dirty="0" err="1" smtClean="0"/>
              <a:t>Escuela</a:t>
            </a:r>
            <a:r>
              <a:rPr lang="en-US" dirty="0" smtClean="0"/>
              <a:t> </a:t>
            </a:r>
            <a:r>
              <a:rPr lang="en-US" dirty="0" err="1" smtClean="0"/>
              <a:t>secundaria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"/>
          <p:cNvSpPr txBox="1">
            <a:spLocks noGrp="1"/>
          </p:cNvSpPr>
          <p:nvPr>
            <p:ph type="title"/>
          </p:nvPr>
        </p:nvSpPr>
        <p:spPr>
          <a:xfrm>
            <a:off x="-139960" y="609600"/>
            <a:ext cx="9293289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800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¿</a:t>
            </a:r>
            <a:r>
              <a:rPr lang="en-US" sz="3800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Cómo</a:t>
            </a:r>
            <a:r>
              <a:rPr lang="en-US" sz="3800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 se le </a:t>
            </a:r>
            <a:r>
              <a:rPr lang="en-US" sz="3800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puede</a:t>
            </a:r>
            <a:r>
              <a:rPr lang="en-US" sz="3800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 </a:t>
            </a:r>
            <a:r>
              <a:rPr lang="en-US" sz="3800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demostrar</a:t>
            </a:r>
            <a:r>
              <a:rPr lang="en-US" sz="3800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 </a:t>
            </a:r>
            <a:r>
              <a:rPr lang="en-US" sz="3800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apoyo</a:t>
            </a:r>
            <a:r>
              <a:rPr lang="en-US" sz="3800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 y </a:t>
            </a:r>
            <a:r>
              <a:rPr lang="en-US" sz="3800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ser</a:t>
            </a:r>
            <a:r>
              <a:rPr lang="en-US" sz="3800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 </a:t>
            </a:r>
            <a:r>
              <a:rPr lang="en-US" sz="3800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amable</a:t>
            </a:r>
            <a:r>
              <a:rPr lang="en-US" sz="3800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 con </a:t>
            </a:r>
            <a:r>
              <a:rPr lang="en-US" sz="3800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una</a:t>
            </a:r>
            <a:r>
              <a:rPr lang="en-US" sz="3800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 persona?</a:t>
            </a:r>
            <a:endParaRPr sz="3800" b="1" dirty="0">
              <a:solidFill>
                <a:schemeClr val="lt1"/>
              </a:solidFill>
              <a:highlight>
                <a:srgbClr val="1B75BB"/>
              </a:highlight>
            </a:endParaRPr>
          </a:p>
        </p:txBody>
      </p:sp>
      <p:sp>
        <p:nvSpPr>
          <p:cNvPr id="84" name="Google Shape;84;p2"/>
          <p:cNvSpPr/>
          <p:nvPr/>
        </p:nvSpPr>
        <p:spPr>
          <a:xfrm>
            <a:off x="766350" y="2147000"/>
            <a:ext cx="966300" cy="936900"/>
          </a:xfrm>
          <a:prstGeom prst="ellipse">
            <a:avLst/>
          </a:prstGeom>
          <a:solidFill>
            <a:srgbClr val="F7308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2"/>
          <p:cNvSpPr/>
          <p:nvPr/>
        </p:nvSpPr>
        <p:spPr>
          <a:xfrm rot="8879303">
            <a:off x="1001182" y="2634848"/>
            <a:ext cx="292591" cy="148854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2"/>
          <p:cNvSpPr/>
          <p:nvPr/>
        </p:nvSpPr>
        <p:spPr>
          <a:xfrm rot="-5400000">
            <a:off x="1067213" y="2398929"/>
            <a:ext cx="364500" cy="147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"/>
          <p:cNvSpPr/>
          <p:nvPr/>
        </p:nvSpPr>
        <p:spPr>
          <a:xfrm flipH="1">
            <a:off x="1552548" y="2287925"/>
            <a:ext cx="2412961" cy="587100"/>
          </a:xfrm>
          <a:prstGeom prst="homePlate">
            <a:avLst>
              <a:gd name="adj" fmla="val 50000"/>
            </a:avLst>
          </a:prstGeom>
          <a:solidFill>
            <a:srgbClr val="FCCC3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2"/>
          <p:cNvSpPr txBox="1"/>
          <p:nvPr/>
        </p:nvSpPr>
        <p:spPr>
          <a:xfrm>
            <a:off x="1862442" y="2218130"/>
            <a:ext cx="2483775" cy="7386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 smtClean="0">
                <a:solidFill>
                  <a:schemeClr val="dk1"/>
                </a:solidFill>
              </a:rPr>
              <a:t>Hacerse</a:t>
            </a:r>
            <a:r>
              <a:rPr lang="en-US" sz="1800" b="1" dirty="0" smtClean="0">
                <a:solidFill>
                  <a:schemeClr val="dk1"/>
                </a:solidFill>
              </a:rPr>
              <a:t> </a:t>
            </a:r>
            <a:r>
              <a:rPr lang="en-US" sz="1800" b="1" dirty="0" smtClean="0">
                <a:solidFill>
                  <a:schemeClr val="dk1"/>
                </a:solidFill>
              </a:rPr>
              <a:t>un </a:t>
            </a:r>
            <a:r>
              <a:rPr lang="en-US" sz="1800" b="1" dirty="0" err="1" smtClean="0">
                <a:solidFill>
                  <a:schemeClr val="dk1"/>
                </a:solidFill>
              </a:rPr>
              <a:t>lugar</a:t>
            </a:r>
            <a:endParaRPr lang="en-US" sz="1800" b="1" dirty="0" smtClean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 smtClean="0">
                <a:solidFill>
                  <a:schemeClr val="dk1"/>
                </a:solidFill>
              </a:rPr>
              <a:t>en</a:t>
            </a:r>
            <a:r>
              <a:rPr lang="en-US" sz="1800" b="1" dirty="0" smtClean="0">
                <a:solidFill>
                  <a:schemeClr val="dk1"/>
                </a:solidFill>
              </a:rPr>
              <a:t> la agenda</a:t>
            </a:r>
            <a:endParaRPr sz="1800" b="1" dirty="0"/>
          </a:p>
        </p:txBody>
      </p:sp>
      <p:pic>
        <p:nvPicPr>
          <p:cNvPr id="89" name="Google Shape;89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23264" y="4208313"/>
            <a:ext cx="1342735" cy="738900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2"/>
          <p:cNvSpPr/>
          <p:nvPr/>
        </p:nvSpPr>
        <p:spPr>
          <a:xfrm flipH="1">
            <a:off x="2390538" y="4346262"/>
            <a:ext cx="4677300" cy="658113"/>
          </a:xfrm>
          <a:prstGeom prst="homePlate">
            <a:avLst>
              <a:gd name="adj" fmla="val 50000"/>
            </a:avLst>
          </a:prstGeom>
          <a:solidFill>
            <a:srgbClr val="FCCC3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" name="Google Shape;91;p2"/>
          <p:cNvSpPr txBox="1"/>
          <p:nvPr/>
        </p:nvSpPr>
        <p:spPr>
          <a:xfrm>
            <a:off x="2880315" y="4297565"/>
            <a:ext cx="4340400" cy="7386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 smtClean="0">
                <a:solidFill>
                  <a:schemeClr val="dk1"/>
                </a:solidFill>
              </a:rPr>
              <a:t>Alentarla</a:t>
            </a:r>
            <a:r>
              <a:rPr lang="en-US" sz="1800" b="1" dirty="0" smtClean="0">
                <a:solidFill>
                  <a:schemeClr val="dk1"/>
                </a:solidFill>
              </a:rPr>
              <a:t> a </a:t>
            </a:r>
            <a:r>
              <a:rPr lang="en-US" sz="1800" b="1" dirty="0" err="1" smtClean="0">
                <a:solidFill>
                  <a:schemeClr val="dk1"/>
                </a:solidFill>
              </a:rPr>
              <a:t>obtener</a:t>
            </a:r>
            <a:r>
              <a:rPr lang="en-US" sz="1800" b="1" dirty="0" smtClean="0">
                <a:solidFill>
                  <a:schemeClr val="dk1"/>
                </a:solidFill>
              </a:rPr>
              <a:t> el </a:t>
            </a:r>
            <a:r>
              <a:rPr lang="en-US" sz="1800" b="1" dirty="0" err="1" smtClean="0">
                <a:solidFill>
                  <a:schemeClr val="dk1"/>
                </a:solidFill>
              </a:rPr>
              <a:t>apoyo</a:t>
            </a:r>
            <a:r>
              <a:rPr lang="en-US" sz="1800" b="1" dirty="0" smtClean="0">
                <a:solidFill>
                  <a:schemeClr val="dk1"/>
                </a:solidFill>
              </a:rPr>
              <a:t> de </a:t>
            </a:r>
            <a:r>
              <a:rPr lang="en-US" sz="1800" b="1" dirty="0" err="1" smtClean="0">
                <a:solidFill>
                  <a:schemeClr val="dk1"/>
                </a:solidFill>
              </a:rPr>
              <a:t>más</a:t>
            </a:r>
            <a:r>
              <a:rPr lang="en-US" sz="1800" b="1" dirty="0" smtClean="0">
                <a:solidFill>
                  <a:schemeClr val="dk1"/>
                </a:solidFill>
              </a:rPr>
              <a:t> personas</a:t>
            </a:r>
            <a:endParaRPr sz="1800" b="1" dirty="0"/>
          </a:p>
        </p:txBody>
      </p:sp>
      <p:sp>
        <p:nvSpPr>
          <p:cNvPr id="92" name="Google Shape;92;p2"/>
          <p:cNvSpPr/>
          <p:nvPr/>
        </p:nvSpPr>
        <p:spPr>
          <a:xfrm>
            <a:off x="4327075" y="5159550"/>
            <a:ext cx="861600" cy="843600"/>
          </a:xfrm>
          <a:prstGeom prst="foldedCorner">
            <a:avLst>
              <a:gd name="adj" fmla="val 16667"/>
            </a:avLst>
          </a:prstGeom>
          <a:solidFill>
            <a:srgbClr val="F73080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"/>
          <p:cNvSpPr/>
          <p:nvPr/>
        </p:nvSpPr>
        <p:spPr>
          <a:xfrm flipH="1">
            <a:off x="5059274" y="5277750"/>
            <a:ext cx="3049027" cy="607200"/>
          </a:xfrm>
          <a:prstGeom prst="homePlate">
            <a:avLst>
              <a:gd name="adj" fmla="val 50000"/>
            </a:avLst>
          </a:prstGeom>
          <a:solidFill>
            <a:srgbClr val="FCCC3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2"/>
          <p:cNvSpPr txBox="1"/>
          <p:nvPr/>
        </p:nvSpPr>
        <p:spPr>
          <a:xfrm>
            <a:off x="5326815" y="5324677"/>
            <a:ext cx="2811809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 smtClean="0">
                <a:solidFill>
                  <a:schemeClr val="dk1"/>
                </a:solidFill>
              </a:rPr>
              <a:t>Mantenerse</a:t>
            </a:r>
            <a:r>
              <a:rPr lang="en-US" sz="1800" b="1" dirty="0" smtClean="0">
                <a:solidFill>
                  <a:schemeClr val="dk1"/>
                </a:solidFill>
              </a:rPr>
              <a:t> </a:t>
            </a:r>
            <a:r>
              <a:rPr lang="en-US" sz="1800" b="1" dirty="0" err="1" smtClean="0">
                <a:solidFill>
                  <a:schemeClr val="dk1"/>
                </a:solidFill>
              </a:rPr>
              <a:t>en</a:t>
            </a:r>
            <a:r>
              <a:rPr lang="en-US" sz="1800" b="1" dirty="0" smtClean="0">
                <a:solidFill>
                  <a:schemeClr val="dk1"/>
                </a:solidFill>
              </a:rPr>
              <a:t> </a:t>
            </a:r>
            <a:r>
              <a:rPr lang="en-US" sz="1800" b="1" dirty="0" err="1" smtClean="0">
                <a:solidFill>
                  <a:schemeClr val="dk1"/>
                </a:solidFill>
              </a:rPr>
              <a:t>contacto</a:t>
            </a:r>
            <a:endParaRPr sz="1800" b="1" dirty="0"/>
          </a:p>
        </p:txBody>
      </p:sp>
      <p:sp>
        <p:nvSpPr>
          <p:cNvPr id="95" name="Google Shape;95;p2"/>
          <p:cNvSpPr/>
          <p:nvPr/>
        </p:nvSpPr>
        <p:spPr>
          <a:xfrm>
            <a:off x="4465215" y="5419771"/>
            <a:ext cx="585300" cy="37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2"/>
          <p:cNvSpPr/>
          <p:nvPr/>
        </p:nvSpPr>
        <p:spPr>
          <a:xfrm>
            <a:off x="4465265" y="5551938"/>
            <a:ext cx="585300" cy="37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2"/>
          <p:cNvSpPr/>
          <p:nvPr/>
        </p:nvSpPr>
        <p:spPr>
          <a:xfrm>
            <a:off x="4465265" y="5712804"/>
            <a:ext cx="585300" cy="37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"/>
          <p:cNvSpPr/>
          <p:nvPr/>
        </p:nvSpPr>
        <p:spPr>
          <a:xfrm>
            <a:off x="2645313" y="3281050"/>
            <a:ext cx="966300" cy="656100"/>
          </a:xfrm>
          <a:prstGeom prst="wedgeRoundRectCallout">
            <a:avLst>
              <a:gd name="adj1" fmla="val -20833"/>
              <a:gd name="adj2" fmla="val 62500"/>
              <a:gd name="adj3" fmla="val 0"/>
            </a:avLst>
          </a:prstGeom>
          <a:solidFill>
            <a:srgbClr val="F7308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2"/>
          <p:cNvSpPr/>
          <p:nvPr/>
        </p:nvSpPr>
        <p:spPr>
          <a:xfrm flipH="1">
            <a:off x="3499013" y="3345363"/>
            <a:ext cx="3452293" cy="534600"/>
          </a:xfrm>
          <a:prstGeom prst="homePlate">
            <a:avLst>
              <a:gd name="adj" fmla="val 50000"/>
            </a:avLst>
          </a:prstGeom>
          <a:solidFill>
            <a:srgbClr val="FCCC3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2"/>
          <p:cNvSpPr txBox="1"/>
          <p:nvPr/>
        </p:nvSpPr>
        <p:spPr>
          <a:xfrm>
            <a:off x="3893938" y="3381813"/>
            <a:ext cx="3173900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 smtClean="0">
                <a:solidFill>
                  <a:schemeClr val="dk1"/>
                </a:solidFill>
              </a:rPr>
              <a:t>Preguntarle</a:t>
            </a:r>
            <a:r>
              <a:rPr lang="en-US" sz="1800" b="1" dirty="0" smtClean="0">
                <a:solidFill>
                  <a:schemeClr val="dk1"/>
                </a:solidFill>
              </a:rPr>
              <a:t> </a:t>
            </a:r>
            <a:r>
              <a:rPr lang="en-US" sz="1800" b="1" dirty="0" err="1" smtClean="0">
                <a:solidFill>
                  <a:schemeClr val="dk1"/>
                </a:solidFill>
              </a:rPr>
              <a:t>qué</a:t>
            </a:r>
            <a:r>
              <a:rPr lang="en-US" sz="1800" b="1" dirty="0" smtClean="0">
                <a:solidFill>
                  <a:schemeClr val="dk1"/>
                </a:solidFill>
              </a:rPr>
              <a:t> </a:t>
            </a:r>
            <a:r>
              <a:rPr lang="en-US" sz="1800" b="1" dirty="0" err="1" smtClean="0">
                <a:solidFill>
                  <a:schemeClr val="dk1"/>
                </a:solidFill>
              </a:rPr>
              <a:t>necesita</a:t>
            </a:r>
            <a:endParaRPr sz="1800" b="1" dirty="0"/>
          </a:p>
        </p:txBody>
      </p:sp>
      <p:sp>
        <p:nvSpPr>
          <p:cNvPr id="101" name="Google Shape;101;p2"/>
          <p:cNvSpPr/>
          <p:nvPr/>
        </p:nvSpPr>
        <p:spPr>
          <a:xfrm>
            <a:off x="3076563" y="3538975"/>
            <a:ext cx="103800" cy="1038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2"/>
          <p:cNvSpPr/>
          <p:nvPr/>
        </p:nvSpPr>
        <p:spPr>
          <a:xfrm>
            <a:off x="3287788" y="3538975"/>
            <a:ext cx="103800" cy="1038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2"/>
          <p:cNvSpPr/>
          <p:nvPr/>
        </p:nvSpPr>
        <p:spPr>
          <a:xfrm>
            <a:off x="3057675" y="3621925"/>
            <a:ext cx="103800" cy="1038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2"/>
          <p:cNvSpPr/>
          <p:nvPr/>
        </p:nvSpPr>
        <p:spPr>
          <a:xfrm>
            <a:off x="4693575" y="2166275"/>
            <a:ext cx="966300" cy="843600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rgbClr val="F7308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2"/>
          <p:cNvSpPr/>
          <p:nvPr/>
        </p:nvSpPr>
        <p:spPr>
          <a:xfrm flipH="1">
            <a:off x="5521675" y="2354713"/>
            <a:ext cx="1644235" cy="534600"/>
          </a:xfrm>
          <a:prstGeom prst="homePlate">
            <a:avLst>
              <a:gd name="adj" fmla="val 50000"/>
            </a:avLst>
          </a:prstGeom>
          <a:solidFill>
            <a:srgbClr val="FCCC3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2"/>
          <p:cNvSpPr txBox="1"/>
          <p:nvPr/>
        </p:nvSpPr>
        <p:spPr>
          <a:xfrm>
            <a:off x="5772554" y="2401563"/>
            <a:ext cx="1519948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 smtClean="0">
                <a:solidFill>
                  <a:schemeClr val="dk1"/>
                </a:solidFill>
              </a:rPr>
              <a:t>Escucharla</a:t>
            </a:r>
            <a:endParaRPr sz="1800" b="1" dirty="0"/>
          </a:p>
        </p:txBody>
      </p:sp>
      <p:sp>
        <p:nvSpPr>
          <p:cNvPr id="107" name="Google Shape;107;p2"/>
          <p:cNvSpPr txBox="1"/>
          <p:nvPr/>
        </p:nvSpPr>
        <p:spPr>
          <a:xfrm>
            <a:off x="4745925" y="2287925"/>
            <a:ext cx="8616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700" b="1" dirty="0">
                <a:solidFill>
                  <a:schemeClr val="lt1"/>
                </a:solidFill>
              </a:rPr>
              <a:t>“...”</a:t>
            </a:r>
            <a:endParaRPr sz="2700" b="1" dirty="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3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89875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b="1" dirty="0">
                <a:solidFill>
                  <a:schemeClr val="lt1"/>
                </a:solidFill>
                <a:highlight>
                  <a:srgbClr val="1B75BB"/>
                </a:highlight>
              </a:rPr>
              <a:t> </a:t>
            </a:r>
            <a:r>
              <a:rPr lang="en-US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Cosas</a:t>
            </a:r>
            <a:r>
              <a:rPr lang="en-US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 que </a:t>
            </a:r>
            <a:r>
              <a:rPr lang="en-US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podemos</a:t>
            </a:r>
            <a:r>
              <a:rPr lang="en-US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 </a:t>
            </a:r>
            <a:r>
              <a:rPr lang="en-US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decir</a:t>
            </a:r>
            <a:r>
              <a:rPr lang="en-US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 para </a:t>
            </a:r>
            <a:r>
              <a:rPr lang="en-US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demostrarles</a:t>
            </a:r>
            <a:r>
              <a:rPr lang="en-US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 </a:t>
            </a:r>
            <a:r>
              <a:rPr lang="en-US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nuestro</a:t>
            </a:r>
            <a:r>
              <a:rPr lang="en-US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 </a:t>
            </a:r>
            <a:r>
              <a:rPr lang="en-US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apoyo</a:t>
            </a:r>
            <a:r>
              <a:rPr lang="en-US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 a </a:t>
            </a:r>
            <a:r>
              <a:rPr lang="en-US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nuestros</a:t>
            </a:r>
            <a:r>
              <a:rPr lang="en-US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 amigos</a:t>
            </a:r>
            <a:endParaRPr b="1" dirty="0">
              <a:solidFill>
                <a:schemeClr val="lt1"/>
              </a:solidFill>
              <a:highlight>
                <a:srgbClr val="1B75BB"/>
              </a:highlight>
            </a:endParaRPr>
          </a:p>
        </p:txBody>
      </p:sp>
      <p:sp>
        <p:nvSpPr>
          <p:cNvPr id="113" name="Google Shape;113;p3"/>
          <p:cNvSpPr/>
          <p:nvPr/>
        </p:nvSpPr>
        <p:spPr>
          <a:xfrm>
            <a:off x="830900" y="2232300"/>
            <a:ext cx="2474100" cy="1556100"/>
          </a:xfrm>
          <a:prstGeom prst="wedgeRectCallout">
            <a:avLst>
              <a:gd name="adj1" fmla="val -20833"/>
              <a:gd name="adj2" fmla="val 62500"/>
            </a:avLst>
          </a:prstGeom>
          <a:solidFill>
            <a:srgbClr val="FCCC36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3"/>
          <p:cNvSpPr/>
          <p:nvPr/>
        </p:nvSpPr>
        <p:spPr>
          <a:xfrm flipH="1">
            <a:off x="3374113" y="2842124"/>
            <a:ext cx="2694300" cy="1680000"/>
          </a:xfrm>
          <a:prstGeom prst="wedgeRoundRectCallout">
            <a:avLst>
              <a:gd name="adj1" fmla="val -20833"/>
              <a:gd name="adj2" fmla="val 62500"/>
              <a:gd name="adj3" fmla="val 0"/>
            </a:avLst>
          </a:prstGeom>
          <a:solidFill>
            <a:srgbClr val="D9D9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3"/>
          <p:cNvSpPr/>
          <p:nvPr/>
        </p:nvSpPr>
        <p:spPr>
          <a:xfrm rot="-10242703">
            <a:off x="1193156" y="3861761"/>
            <a:ext cx="2451644" cy="2097478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rgbClr val="F7308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3"/>
          <p:cNvSpPr/>
          <p:nvPr/>
        </p:nvSpPr>
        <p:spPr>
          <a:xfrm rot="1527686">
            <a:off x="6285440" y="2048785"/>
            <a:ext cx="2326568" cy="2194390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rgbClr val="F7308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3"/>
          <p:cNvSpPr/>
          <p:nvPr/>
        </p:nvSpPr>
        <p:spPr>
          <a:xfrm rot="10800000">
            <a:off x="5831700" y="4369725"/>
            <a:ext cx="2474100" cy="1483200"/>
          </a:xfrm>
          <a:prstGeom prst="wedgeRectCallout">
            <a:avLst>
              <a:gd name="adj1" fmla="val -20833"/>
              <a:gd name="adj2" fmla="val 62500"/>
            </a:avLst>
          </a:prstGeom>
          <a:solidFill>
            <a:srgbClr val="FCCC36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3"/>
          <p:cNvSpPr txBox="1"/>
          <p:nvPr/>
        </p:nvSpPr>
        <p:spPr>
          <a:xfrm>
            <a:off x="3531313" y="3097275"/>
            <a:ext cx="2379900" cy="1169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 smtClean="0">
                <a:solidFill>
                  <a:schemeClr val="dk1"/>
                </a:solidFill>
              </a:rPr>
              <a:t>«</a:t>
            </a:r>
            <a:r>
              <a:rPr lang="en-US" sz="1600" b="1" dirty="0" err="1" smtClean="0">
                <a:solidFill>
                  <a:schemeClr val="dk1"/>
                </a:solidFill>
              </a:rPr>
              <a:t>Últimamente</a:t>
            </a:r>
            <a:r>
              <a:rPr lang="en-US" sz="1600" b="1" dirty="0" smtClean="0">
                <a:solidFill>
                  <a:schemeClr val="dk1"/>
                </a:solidFill>
              </a:rPr>
              <a:t> </a:t>
            </a:r>
            <a:r>
              <a:rPr lang="en-US" sz="1600" b="1" dirty="0" err="1" smtClean="0">
                <a:solidFill>
                  <a:schemeClr val="dk1"/>
                </a:solidFill>
              </a:rPr>
              <a:t>te</a:t>
            </a:r>
            <a:r>
              <a:rPr lang="en-US" sz="1600" b="1" dirty="0" smtClean="0">
                <a:solidFill>
                  <a:schemeClr val="dk1"/>
                </a:solidFill>
              </a:rPr>
              <a:t> </a:t>
            </a:r>
            <a:r>
              <a:rPr lang="en-US" sz="1600" b="1" dirty="0" err="1" smtClean="0">
                <a:solidFill>
                  <a:schemeClr val="dk1"/>
                </a:solidFill>
              </a:rPr>
              <a:t>noto</a:t>
            </a:r>
            <a:r>
              <a:rPr lang="en-US" sz="1600" b="1" dirty="0" smtClean="0">
                <a:solidFill>
                  <a:schemeClr val="dk1"/>
                </a:solidFill>
              </a:rPr>
              <a:t> </a:t>
            </a:r>
            <a:r>
              <a:rPr lang="en-US" sz="1600" b="1" dirty="0" err="1" smtClean="0">
                <a:solidFill>
                  <a:schemeClr val="dk1"/>
                </a:solidFill>
              </a:rPr>
              <a:t>estresado</a:t>
            </a:r>
            <a:r>
              <a:rPr lang="en-US" sz="1600" b="1" dirty="0" smtClean="0">
                <a:solidFill>
                  <a:schemeClr val="dk1"/>
                </a:solidFill>
              </a:rPr>
              <a:t>(a)/triste/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 err="1">
                <a:solidFill>
                  <a:schemeClr val="dk1"/>
                </a:solidFill>
              </a:rPr>
              <a:t>d</a:t>
            </a:r>
            <a:r>
              <a:rPr lang="en-US" sz="1600" b="1" dirty="0" err="1" smtClean="0">
                <a:solidFill>
                  <a:schemeClr val="dk1"/>
                </a:solidFill>
              </a:rPr>
              <a:t>istante</a:t>
            </a:r>
            <a:r>
              <a:rPr lang="en-US" sz="1600" b="1" dirty="0" smtClean="0">
                <a:solidFill>
                  <a:schemeClr val="dk1"/>
                </a:solidFill>
              </a:rPr>
              <a:t>/</a:t>
            </a:r>
            <a:r>
              <a:rPr lang="en-US" sz="1600" b="1" dirty="0" err="1" smtClean="0">
                <a:solidFill>
                  <a:schemeClr val="dk1"/>
                </a:solidFill>
              </a:rPr>
              <a:t>callado</a:t>
            </a:r>
            <a:r>
              <a:rPr lang="en-US" sz="1600" b="1" dirty="0" smtClean="0">
                <a:solidFill>
                  <a:schemeClr val="dk1"/>
                </a:solidFill>
              </a:rPr>
              <a:t>(a</a:t>
            </a:r>
            <a:r>
              <a:rPr lang="en-US" sz="1600" b="1" dirty="0" smtClean="0">
                <a:solidFill>
                  <a:schemeClr val="dk1"/>
                </a:solidFill>
              </a:rPr>
              <a:t>). ¿</a:t>
            </a:r>
            <a:r>
              <a:rPr lang="en-US" sz="1600" b="1" dirty="0" err="1">
                <a:solidFill>
                  <a:schemeClr val="dk1"/>
                </a:solidFill>
              </a:rPr>
              <a:t>C</a:t>
            </a:r>
            <a:r>
              <a:rPr lang="en-US" sz="1600" b="1" dirty="0" err="1" smtClean="0">
                <a:solidFill>
                  <a:schemeClr val="dk1"/>
                </a:solidFill>
              </a:rPr>
              <a:t>ómo</a:t>
            </a:r>
            <a:r>
              <a:rPr lang="en-US" sz="1600" b="1" dirty="0" smtClean="0">
                <a:solidFill>
                  <a:schemeClr val="dk1"/>
                </a:solidFill>
              </a:rPr>
              <a:t> </a:t>
            </a:r>
            <a:r>
              <a:rPr lang="en-US" sz="1600" b="1" dirty="0" err="1" smtClean="0">
                <a:solidFill>
                  <a:schemeClr val="dk1"/>
                </a:solidFill>
              </a:rPr>
              <a:t>estás</a:t>
            </a:r>
            <a:r>
              <a:rPr lang="en-US" sz="1600" b="1" dirty="0" smtClean="0">
                <a:solidFill>
                  <a:schemeClr val="dk1"/>
                </a:solidFill>
              </a:rPr>
              <a:t>?»</a:t>
            </a:r>
            <a:endParaRPr sz="1600" dirty="0"/>
          </a:p>
        </p:txBody>
      </p:sp>
      <p:sp>
        <p:nvSpPr>
          <p:cNvPr id="119" name="Google Shape;119;p3"/>
          <p:cNvSpPr txBox="1"/>
          <p:nvPr/>
        </p:nvSpPr>
        <p:spPr>
          <a:xfrm>
            <a:off x="1036100" y="2558675"/>
            <a:ext cx="2002200" cy="6770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 smtClean="0">
                <a:solidFill>
                  <a:schemeClr val="dk1"/>
                </a:solidFill>
              </a:rPr>
              <a:t>«</a:t>
            </a:r>
            <a:r>
              <a:rPr lang="en-US" sz="1600" b="1" dirty="0" err="1" smtClean="0">
                <a:solidFill>
                  <a:schemeClr val="dk1"/>
                </a:solidFill>
              </a:rPr>
              <a:t>Estoy</a:t>
            </a:r>
            <a:r>
              <a:rPr lang="en-US" sz="1600" b="1" dirty="0" smtClean="0">
                <a:solidFill>
                  <a:schemeClr val="dk1"/>
                </a:solidFill>
              </a:rPr>
              <a:t> </a:t>
            </a:r>
            <a:r>
              <a:rPr lang="en-US" sz="1600" b="1" dirty="0" err="1" smtClean="0">
                <a:solidFill>
                  <a:schemeClr val="dk1"/>
                </a:solidFill>
              </a:rPr>
              <a:t>aquí</a:t>
            </a:r>
            <a:r>
              <a:rPr lang="en-US" sz="1600" b="1" dirty="0" smtClean="0">
                <a:solidFill>
                  <a:schemeClr val="dk1"/>
                </a:solidFill>
              </a:rPr>
              <a:t> para </a:t>
            </a:r>
            <a:r>
              <a:rPr lang="en-US" sz="1600" b="1" dirty="0" err="1" smtClean="0">
                <a:solidFill>
                  <a:schemeClr val="dk1"/>
                </a:solidFill>
              </a:rPr>
              <a:t>ti</a:t>
            </a:r>
            <a:r>
              <a:rPr lang="en-US" sz="1600" b="1" dirty="0" smtClean="0">
                <a:solidFill>
                  <a:schemeClr val="dk1"/>
                </a:solidFill>
              </a:rPr>
              <a:t> </a:t>
            </a:r>
            <a:r>
              <a:rPr lang="en-US" sz="1600" b="1" dirty="0" err="1" smtClean="0">
                <a:solidFill>
                  <a:schemeClr val="dk1"/>
                </a:solidFill>
              </a:rPr>
              <a:t>si</a:t>
            </a:r>
            <a:r>
              <a:rPr lang="en-US" sz="1600" b="1" dirty="0" smtClean="0">
                <a:solidFill>
                  <a:schemeClr val="dk1"/>
                </a:solidFill>
              </a:rPr>
              <a:t> </a:t>
            </a:r>
            <a:r>
              <a:rPr lang="en-US" sz="1600" b="1" dirty="0" err="1" smtClean="0">
                <a:solidFill>
                  <a:schemeClr val="dk1"/>
                </a:solidFill>
              </a:rPr>
              <a:t>quieres</a:t>
            </a:r>
            <a:r>
              <a:rPr lang="en-US" sz="1600" b="1" dirty="0" smtClean="0">
                <a:solidFill>
                  <a:schemeClr val="dk1"/>
                </a:solidFill>
              </a:rPr>
              <a:t> </a:t>
            </a:r>
            <a:r>
              <a:rPr lang="en-US" sz="1600" b="1" dirty="0" err="1" smtClean="0">
                <a:solidFill>
                  <a:schemeClr val="dk1"/>
                </a:solidFill>
              </a:rPr>
              <a:t>hablar</a:t>
            </a:r>
            <a:r>
              <a:rPr lang="en-US" sz="1600" b="1" dirty="0" smtClean="0">
                <a:solidFill>
                  <a:schemeClr val="dk1"/>
                </a:solidFill>
              </a:rPr>
              <a:t>.»</a:t>
            </a:r>
            <a:endParaRPr sz="1600" b="1" dirty="0">
              <a:solidFill>
                <a:schemeClr val="dk1"/>
              </a:solidFill>
            </a:endParaRPr>
          </a:p>
        </p:txBody>
      </p:sp>
      <p:sp>
        <p:nvSpPr>
          <p:cNvPr id="120" name="Google Shape;120;p3"/>
          <p:cNvSpPr txBox="1"/>
          <p:nvPr/>
        </p:nvSpPr>
        <p:spPr>
          <a:xfrm>
            <a:off x="5973150" y="4394750"/>
            <a:ext cx="2191200" cy="1169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 b="1" dirty="0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 smtClean="0">
                <a:solidFill>
                  <a:schemeClr val="dk1"/>
                </a:solidFill>
              </a:rPr>
              <a:t>«</a:t>
            </a:r>
            <a:r>
              <a:rPr lang="en-US" sz="1600" b="1" dirty="0" err="1" smtClean="0">
                <a:solidFill>
                  <a:schemeClr val="dk1"/>
                </a:solidFill>
              </a:rPr>
              <a:t>Te</a:t>
            </a:r>
            <a:r>
              <a:rPr lang="en-US" sz="1600" b="1" dirty="0" smtClean="0">
                <a:solidFill>
                  <a:schemeClr val="dk1"/>
                </a:solidFill>
              </a:rPr>
              <a:t> </a:t>
            </a:r>
            <a:r>
              <a:rPr lang="en-US" sz="1600" b="1" dirty="0" err="1" smtClean="0">
                <a:solidFill>
                  <a:schemeClr val="dk1"/>
                </a:solidFill>
              </a:rPr>
              <a:t>extrañé</a:t>
            </a:r>
            <a:r>
              <a:rPr lang="en-US" sz="1600" b="1" dirty="0" smtClean="0">
                <a:solidFill>
                  <a:schemeClr val="dk1"/>
                </a:solidFill>
              </a:rPr>
              <a:t> hoy </a:t>
            </a:r>
            <a:r>
              <a:rPr lang="en-US" sz="1600" b="1" dirty="0" err="1" smtClean="0">
                <a:solidFill>
                  <a:schemeClr val="dk1"/>
                </a:solidFill>
              </a:rPr>
              <a:t>en</a:t>
            </a:r>
            <a:r>
              <a:rPr lang="en-US" sz="1600" b="1" dirty="0" smtClean="0">
                <a:solidFill>
                  <a:schemeClr val="dk1"/>
                </a:solidFill>
              </a:rPr>
              <a:t> la </a:t>
            </a:r>
            <a:r>
              <a:rPr lang="en-US" sz="1600" b="1" dirty="0" err="1" smtClean="0">
                <a:solidFill>
                  <a:schemeClr val="dk1"/>
                </a:solidFill>
              </a:rPr>
              <a:t>escuela</a:t>
            </a:r>
            <a:r>
              <a:rPr lang="en-US" sz="1600" b="1" dirty="0" smtClean="0">
                <a:solidFill>
                  <a:schemeClr val="dk1"/>
                </a:solidFill>
              </a:rPr>
              <a:t>. ¿</a:t>
            </a:r>
            <a:r>
              <a:rPr lang="en-US" sz="1600" b="1" dirty="0" err="1" smtClean="0">
                <a:solidFill>
                  <a:schemeClr val="dk1"/>
                </a:solidFill>
              </a:rPr>
              <a:t>Está</a:t>
            </a:r>
            <a:r>
              <a:rPr lang="en-US" sz="1600" b="1" dirty="0" smtClean="0">
                <a:solidFill>
                  <a:schemeClr val="dk1"/>
                </a:solidFill>
              </a:rPr>
              <a:t> </a:t>
            </a:r>
            <a:r>
              <a:rPr lang="en-US" sz="1600" b="1" dirty="0" err="1" smtClean="0">
                <a:solidFill>
                  <a:schemeClr val="dk1"/>
                </a:solidFill>
              </a:rPr>
              <a:t>todo</a:t>
            </a:r>
            <a:r>
              <a:rPr lang="en-US" sz="1600" b="1" dirty="0" smtClean="0">
                <a:solidFill>
                  <a:schemeClr val="dk1"/>
                </a:solidFill>
              </a:rPr>
              <a:t> </a:t>
            </a:r>
            <a:r>
              <a:rPr lang="en-US" sz="1600" b="1" dirty="0" err="1" smtClean="0">
                <a:solidFill>
                  <a:schemeClr val="dk1"/>
                </a:solidFill>
              </a:rPr>
              <a:t>bien</a:t>
            </a:r>
            <a:r>
              <a:rPr lang="en-US" sz="1600" b="1" dirty="0" smtClean="0">
                <a:solidFill>
                  <a:schemeClr val="dk1"/>
                </a:solidFill>
              </a:rPr>
              <a:t>?»</a:t>
            </a:r>
            <a:endParaRPr sz="1600" b="1" dirty="0"/>
          </a:p>
        </p:txBody>
      </p:sp>
      <p:sp>
        <p:nvSpPr>
          <p:cNvPr id="121" name="Google Shape;121;p3"/>
          <p:cNvSpPr txBox="1"/>
          <p:nvPr/>
        </p:nvSpPr>
        <p:spPr>
          <a:xfrm>
            <a:off x="1308135" y="4409432"/>
            <a:ext cx="2249824" cy="9232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 smtClean="0">
                <a:solidFill>
                  <a:schemeClr val="dk1"/>
                </a:solidFill>
              </a:rPr>
              <a:t>«</a:t>
            </a:r>
            <a:r>
              <a:rPr lang="en-US" sz="1600" b="1" dirty="0" err="1" smtClean="0">
                <a:solidFill>
                  <a:schemeClr val="dk1"/>
                </a:solidFill>
              </a:rPr>
              <a:t>Estoy</a:t>
            </a:r>
            <a:r>
              <a:rPr lang="en-US" sz="1600" b="1" dirty="0" smtClean="0">
                <a:solidFill>
                  <a:schemeClr val="dk1"/>
                </a:solidFill>
              </a:rPr>
              <a:t> </a:t>
            </a:r>
            <a:r>
              <a:rPr lang="en-US" sz="1600" b="1" dirty="0" err="1" smtClean="0">
                <a:solidFill>
                  <a:schemeClr val="dk1"/>
                </a:solidFill>
              </a:rPr>
              <a:t>preocupado</a:t>
            </a:r>
            <a:r>
              <a:rPr lang="en-US" sz="1600" b="1" dirty="0" smtClean="0">
                <a:solidFill>
                  <a:schemeClr val="dk1"/>
                </a:solidFill>
              </a:rPr>
              <a:t>/a </a:t>
            </a:r>
            <a:r>
              <a:rPr lang="en-US" sz="1600" b="1" dirty="0" err="1" smtClean="0">
                <a:solidFill>
                  <a:schemeClr val="dk1"/>
                </a:solidFill>
              </a:rPr>
              <a:t>por</a:t>
            </a:r>
            <a:r>
              <a:rPr lang="en-US" sz="1600" b="1" dirty="0" smtClean="0">
                <a:solidFill>
                  <a:schemeClr val="dk1"/>
                </a:solidFill>
              </a:rPr>
              <a:t> </a:t>
            </a:r>
            <a:r>
              <a:rPr lang="en-US" sz="1600" b="1" dirty="0" err="1" smtClean="0">
                <a:solidFill>
                  <a:schemeClr val="dk1"/>
                </a:solidFill>
              </a:rPr>
              <a:t>ti</a:t>
            </a:r>
            <a:r>
              <a:rPr lang="en-US" sz="1600" b="1" dirty="0" smtClean="0">
                <a:solidFill>
                  <a:schemeClr val="dk1"/>
                </a:solidFill>
              </a:rPr>
              <a:t>. ¿</a:t>
            </a:r>
            <a:r>
              <a:rPr lang="en-US" sz="1600" b="1" dirty="0" err="1" smtClean="0">
                <a:solidFill>
                  <a:schemeClr val="dk1"/>
                </a:solidFill>
              </a:rPr>
              <a:t>Quieres</a:t>
            </a:r>
            <a:r>
              <a:rPr lang="en-US" sz="1600" b="1" dirty="0" smtClean="0">
                <a:solidFill>
                  <a:schemeClr val="dk1"/>
                </a:solidFill>
              </a:rPr>
              <a:t> </a:t>
            </a:r>
            <a:r>
              <a:rPr lang="en-US" sz="1600" b="1" dirty="0" err="1" smtClean="0">
                <a:solidFill>
                  <a:schemeClr val="dk1"/>
                </a:solidFill>
              </a:rPr>
              <a:t>hablar</a:t>
            </a:r>
            <a:r>
              <a:rPr lang="en-US" sz="1600" b="1" dirty="0" smtClean="0">
                <a:solidFill>
                  <a:schemeClr val="dk1"/>
                </a:solidFill>
              </a:rPr>
              <a:t> de </a:t>
            </a:r>
            <a:r>
              <a:rPr lang="en-US" sz="1600" b="1" dirty="0" err="1" smtClean="0">
                <a:solidFill>
                  <a:schemeClr val="dk1"/>
                </a:solidFill>
              </a:rPr>
              <a:t>algo</a:t>
            </a:r>
            <a:r>
              <a:rPr lang="en-US" sz="1600" b="1" dirty="0" smtClean="0">
                <a:solidFill>
                  <a:schemeClr val="dk1"/>
                </a:solidFill>
              </a:rPr>
              <a:t>?»</a:t>
            </a:r>
            <a:endParaRPr sz="1600" b="1" dirty="0"/>
          </a:p>
        </p:txBody>
      </p:sp>
      <p:sp>
        <p:nvSpPr>
          <p:cNvPr id="122" name="Google Shape;122;p3"/>
          <p:cNvSpPr txBox="1"/>
          <p:nvPr/>
        </p:nvSpPr>
        <p:spPr>
          <a:xfrm>
            <a:off x="6393350" y="2756675"/>
            <a:ext cx="2191200" cy="1169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 smtClean="0">
                <a:solidFill>
                  <a:schemeClr val="dk1"/>
                </a:solidFill>
              </a:rPr>
              <a:t>«</a:t>
            </a:r>
            <a:r>
              <a:rPr lang="en-US" sz="1600" b="1" dirty="0" err="1" smtClean="0">
                <a:solidFill>
                  <a:schemeClr val="dk1"/>
                </a:solidFill>
              </a:rPr>
              <a:t>Hace</a:t>
            </a:r>
            <a:r>
              <a:rPr lang="en-US" sz="1600" b="1" dirty="0" smtClean="0">
                <a:solidFill>
                  <a:schemeClr val="dk1"/>
                </a:solidFill>
              </a:rPr>
              <a:t> </a:t>
            </a:r>
            <a:r>
              <a:rPr lang="en-US" sz="1600" b="1" dirty="0" err="1" smtClean="0">
                <a:solidFill>
                  <a:schemeClr val="dk1"/>
                </a:solidFill>
              </a:rPr>
              <a:t>tiempo</a:t>
            </a:r>
            <a:r>
              <a:rPr lang="en-US" sz="1600" b="1" dirty="0" smtClean="0">
                <a:solidFill>
                  <a:schemeClr val="dk1"/>
                </a:solidFill>
              </a:rPr>
              <a:t> que no </a:t>
            </a:r>
            <a:r>
              <a:rPr lang="en-US" sz="1600" b="1" dirty="0" err="1" smtClean="0">
                <a:solidFill>
                  <a:schemeClr val="dk1"/>
                </a:solidFill>
              </a:rPr>
              <a:t>hablamos</a:t>
            </a:r>
            <a:r>
              <a:rPr lang="en-US" sz="1600" b="1" dirty="0" smtClean="0">
                <a:solidFill>
                  <a:schemeClr val="dk1"/>
                </a:solidFill>
              </a:rPr>
              <a:t>. ¿</a:t>
            </a:r>
            <a:r>
              <a:rPr lang="en-US" sz="1600" b="1" dirty="0" err="1" smtClean="0">
                <a:solidFill>
                  <a:schemeClr val="dk1"/>
                </a:solidFill>
              </a:rPr>
              <a:t>Qué</a:t>
            </a:r>
            <a:r>
              <a:rPr lang="en-US" sz="1600" b="1" dirty="0" smtClean="0">
                <a:solidFill>
                  <a:schemeClr val="dk1"/>
                </a:solidFill>
              </a:rPr>
              <a:t> </a:t>
            </a:r>
            <a:r>
              <a:rPr lang="en-US" sz="1600" b="1" dirty="0" err="1" smtClean="0">
                <a:solidFill>
                  <a:schemeClr val="dk1"/>
                </a:solidFill>
              </a:rPr>
              <a:t>te</a:t>
            </a:r>
            <a:r>
              <a:rPr lang="en-US" sz="1600" b="1" dirty="0" smtClean="0">
                <a:solidFill>
                  <a:schemeClr val="dk1"/>
                </a:solidFill>
              </a:rPr>
              <a:t> ha </a:t>
            </a:r>
            <a:r>
              <a:rPr lang="en-US" sz="1600" b="1" dirty="0" err="1" smtClean="0">
                <a:solidFill>
                  <a:schemeClr val="dk1"/>
                </a:solidFill>
              </a:rPr>
              <a:t>estado</a:t>
            </a:r>
            <a:r>
              <a:rPr lang="en-US" sz="1600" b="1" dirty="0" smtClean="0">
                <a:solidFill>
                  <a:schemeClr val="dk1"/>
                </a:solidFill>
              </a:rPr>
              <a:t> </a:t>
            </a:r>
            <a:r>
              <a:rPr lang="en-US" sz="1600" b="1" dirty="0" err="1" smtClean="0">
                <a:solidFill>
                  <a:schemeClr val="dk1"/>
                </a:solidFill>
              </a:rPr>
              <a:t>pasando</a:t>
            </a:r>
            <a:r>
              <a:rPr lang="en-US" sz="1600" b="1" dirty="0" smtClean="0">
                <a:solidFill>
                  <a:schemeClr val="dk1"/>
                </a:solidFill>
              </a:rPr>
              <a:t>?»</a:t>
            </a:r>
            <a:endParaRPr sz="16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dvocates NEW_PPT_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123</Words>
  <Application>Microsoft Office PowerPoint</Application>
  <PresentationFormat>Presentación en pantalla (4:3)</PresentationFormat>
  <Paragraphs>18</Paragraphs>
  <Slides>3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6" baseType="lpstr">
      <vt:lpstr>Arial</vt:lpstr>
      <vt:lpstr>Calibri</vt:lpstr>
      <vt:lpstr>Advocates NEW_PPT_template</vt:lpstr>
      <vt:lpstr>Ser amable y apoyar a las personas transgénero y no binarias</vt:lpstr>
      <vt:lpstr>¿Cómo se le puede demostrar apoyo y ser amable con una persona?</vt:lpstr>
      <vt:lpstr> Cosas que podemos decir para demostrarles nuestro apoyo a nuestros amigos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Demostrarles apoyo y ser amable con las personas transgénero y no binarias</dc:title>
  <dc:creator>Cindy Lee Alves</dc:creator>
  <cp:lastModifiedBy>Camila Gartland</cp:lastModifiedBy>
  <cp:revision>5</cp:revision>
  <dcterms:created xsi:type="dcterms:W3CDTF">2021-04-13T16:24:54Z</dcterms:created>
  <dcterms:modified xsi:type="dcterms:W3CDTF">2022-02-10T14:59:50Z</dcterms:modified>
</cp:coreProperties>
</file>