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gS/lTtC/nxh/iGbl3/G5MPsL6k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162c178a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e162c178ae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ge162c178ae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152f91d7f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ge152f91d7f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152f91d7f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ge152f91d7f_0_6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152f91d7f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e152f91d7f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ge152f91d7f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ge152f91d7f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152f91d7f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e152f91d7f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ge152f91d7f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ge152f91d7f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152f91d7f_0_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e152f91d7f_0_1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ge152f91d7f_0_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ge152f91d7f_0_1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152f91d7f_0_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e152f91d7f_0_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Google Shape;28;ge152f91d7f_0_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9" name="Google Shape;29;ge152f91d7f_0_11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Google Shape;30;ge152f91d7f_0_11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31" name="Google Shape;31;ge152f91d7f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ge152f91d7f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152f91d7f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ge152f91d7f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6" name="Google Shape;36;ge152f91d7f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ge152f91d7f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152f91d7f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ge152f91d7f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1" name="Google Shape;41;ge152f91d7f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2" name="Google Shape;42;ge152f91d7f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ge152f91d7f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152f91d7f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152f91d7f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ge152f91d7f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152f91d7f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ge152f91d7f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152f91d7f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e152f91d7f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ge152f91d7f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ge152f91d7f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152f91d7f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152f91d7f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e152f91d7f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ge152f91d7f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ge152f91d7f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ge152f91d7f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152f91d7f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ge152f91d7f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ge152f91d7f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3" name="Google Shape;13;ge152f91d7f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ge152f91d7f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etrevorproject.org/" TargetMode="External"/><Relationship Id="rId3" Type="http://schemas.openxmlformats.org/officeDocument/2006/relationships/hyperlink" Target="https://transstudent.org/graphics/pronouns101/" TargetMode="External"/><Relationship Id="rId7" Type="http://schemas.openxmlformats.org/officeDocument/2006/relationships/hyperlink" Target="https://www.glaad.org/transgender/resourc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nsyouthequality.org/" TargetMode="External"/><Relationship Id="rId5" Type="http://schemas.openxmlformats.org/officeDocument/2006/relationships/hyperlink" Target="https://transequality.org/issues/youth-students" TargetMode="External"/><Relationship Id="rId10" Type="http://schemas.openxmlformats.org/officeDocument/2006/relationships/hyperlink" Target="https://www.minus18.org.au/articles?tag=gender" TargetMode="External"/><Relationship Id="rId4" Type="http://schemas.openxmlformats.org/officeDocument/2006/relationships/hyperlink" Target="https://translifeline.org/about/" TargetMode="External"/><Relationship Id="rId9" Type="http://schemas.openxmlformats.org/officeDocument/2006/relationships/hyperlink" Target="https://genderspectrum.org/stori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ransstudent.org/td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nouns.minus18.org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685800" y="19671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5263"/>
              <a:buFont typeface="Calibri"/>
              <a:buNone/>
            </a:pPr>
            <a:r>
              <a:rPr lang="en-US" sz="5700" b="1" dirty="0" err="1" smtClean="0"/>
              <a:t>Respetar</a:t>
            </a:r>
            <a:r>
              <a:rPr lang="en-US" sz="5700" b="1" dirty="0" smtClean="0"/>
              <a:t> la </a:t>
            </a:r>
            <a:r>
              <a:rPr lang="en-US" sz="5700" b="1" dirty="0" err="1" smtClean="0"/>
              <a:t>identidad</a:t>
            </a:r>
            <a:r>
              <a:rPr lang="en-US" sz="5700" b="1" dirty="0" smtClean="0"/>
              <a:t> de </a:t>
            </a:r>
            <a:r>
              <a:rPr lang="en-US" sz="5700" b="1" dirty="0" err="1" smtClean="0"/>
              <a:t>género</a:t>
            </a:r>
            <a:endParaRPr sz="5700" b="1"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371600" y="357322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 smtClean="0"/>
              <a:t>Primer </a:t>
            </a:r>
            <a:r>
              <a:rPr lang="en-US" dirty="0" err="1" smtClean="0"/>
              <a:t>ciclo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secundaria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Pronombres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4" name="Google Shape;84;p2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46986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Los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son </a:t>
            </a:r>
            <a:r>
              <a:rPr lang="en-US" sz="2100" dirty="0" err="1" smtClean="0"/>
              <a:t>formas</a:t>
            </a:r>
            <a:r>
              <a:rPr lang="en-US" sz="2100" dirty="0" smtClean="0"/>
              <a:t> de </a:t>
            </a:r>
            <a:r>
              <a:rPr lang="en-US" sz="2100" dirty="0" err="1" smtClean="0"/>
              <a:t>referirse</a:t>
            </a:r>
            <a:r>
              <a:rPr lang="en-US" sz="2100" dirty="0" smtClean="0"/>
              <a:t> a las personas </a:t>
            </a:r>
            <a:r>
              <a:rPr lang="en-US" sz="2100" dirty="0" err="1" smtClean="0"/>
              <a:t>cuando</a:t>
            </a:r>
            <a:r>
              <a:rPr lang="en-US" sz="2100" dirty="0" smtClean="0"/>
              <a:t> no </a:t>
            </a:r>
            <a:r>
              <a:rPr lang="en-US" sz="2100" dirty="0" err="1" smtClean="0"/>
              <a:t>usamos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nombre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Los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</a:t>
            </a:r>
            <a:r>
              <a:rPr lang="en-US" sz="2100" dirty="0" err="1" smtClean="0"/>
              <a:t>pueden</a:t>
            </a:r>
            <a:r>
              <a:rPr lang="en-US" sz="2100" dirty="0" smtClean="0"/>
              <a:t> </a:t>
            </a:r>
            <a:r>
              <a:rPr lang="en-US" sz="2100" dirty="0" err="1" smtClean="0"/>
              <a:t>hacer</a:t>
            </a:r>
            <a:r>
              <a:rPr lang="en-US" sz="2100" dirty="0" smtClean="0"/>
              <a:t> </a:t>
            </a:r>
            <a:r>
              <a:rPr lang="en-US" sz="2100" dirty="0" err="1" smtClean="0"/>
              <a:t>referencia</a:t>
            </a:r>
            <a:r>
              <a:rPr lang="en-US" sz="2100" dirty="0" smtClean="0"/>
              <a:t> a un </a:t>
            </a:r>
            <a:r>
              <a:rPr lang="en-US" sz="2100" dirty="0" err="1" smtClean="0"/>
              <a:t>género</a:t>
            </a:r>
            <a:r>
              <a:rPr lang="en-US" sz="2100" dirty="0" smtClean="0"/>
              <a:t> o </a:t>
            </a:r>
            <a:r>
              <a:rPr lang="en-US" sz="2100" dirty="0" err="1" smtClean="0"/>
              <a:t>ser</a:t>
            </a:r>
            <a:r>
              <a:rPr lang="en-US" sz="2100" dirty="0" smtClean="0"/>
              <a:t> </a:t>
            </a:r>
            <a:r>
              <a:rPr lang="en-US" sz="2100" dirty="0" err="1" smtClean="0"/>
              <a:t>neutros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Nunca</a:t>
            </a:r>
            <a:r>
              <a:rPr lang="en-US" sz="2100" dirty="0" smtClean="0"/>
              <a:t> </a:t>
            </a:r>
            <a:r>
              <a:rPr lang="en-US" sz="2100" dirty="0" err="1" smtClean="0"/>
              <a:t>supongas</a:t>
            </a:r>
            <a:r>
              <a:rPr lang="en-US" sz="2100" dirty="0" smtClean="0"/>
              <a:t> que </a:t>
            </a:r>
            <a:r>
              <a:rPr lang="en-US" sz="2100" dirty="0" err="1" smtClean="0"/>
              <a:t>sabes</a:t>
            </a:r>
            <a:r>
              <a:rPr lang="en-US" sz="2100" dirty="0" smtClean="0"/>
              <a:t> </a:t>
            </a:r>
            <a:r>
              <a:rPr lang="en-US" sz="2100" dirty="0" err="1" smtClean="0"/>
              <a:t>los</a:t>
            </a:r>
            <a:r>
              <a:rPr lang="en-US" sz="2100" dirty="0" smtClean="0"/>
              <a:t>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de </a:t>
            </a:r>
            <a:r>
              <a:rPr lang="en-US" sz="2100" dirty="0" err="1" smtClean="0"/>
              <a:t>nadie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Preguntar</a:t>
            </a:r>
            <a:r>
              <a:rPr lang="en-US" sz="2100" dirty="0"/>
              <a:t> </a:t>
            </a:r>
            <a:r>
              <a:rPr lang="en-US" sz="2100" dirty="0" err="1" smtClean="0"/>
              <a:t>los</a:t>
            </a:r>
            <a:r>
              <a:rPr lang="en-US" sz="2100" dirty="0" smtClean="0"/>
              <a:t>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</a:t>
            </a:r>
            <a:r>
              <a:rPr lang="en-US" sz="2100" dirty="0" err="1" smtClean="0"/>
              <a:t>puede</a:t>
            </a:r>
            <a:r>
              <a:rPr lang="en-US" sz="2100" dirty="0" smtClean="0"/>
              <a:t> </a:t>
            </a:r>
            <a:r>
              <a:rPr lang="en-US" sz="2100" dirty="0" err="1" smtClean="0"/>
              <a:t>ser</a:t>
            </a:r>
            <a:r>
              <a:rPr lang="en-US" sz="2100" dirty="0" smtClean="0"/>
              <a:t> </a:t>
            </a:r>
            <a:r>
              <a:rPr lang="en-US" sz="2100" dirty="0" err="1" smtClean="0"/>
              <a:t>muy</a:t>
            </a:r>
            <a:r>
              <a:rPr lang="en-US" sz="2100" dirty="0" smtClean="0"/>
              <a:t> simple, </a:t>
            </a:r>
            <a:r>
              <a:rPr lang="en-US" sz="2100" dirty="0" err="1" smtClean="0"/>
              <a:t>incluso</a:t>
            </a:r>
            <a:r>
              <a:rPr lang="en-US" sz="2100" dirty="0" smtClean="0"/>
              <a:t> </a:t>
            </a:r>
            <a:r>
              <a:rPr lang="en-US" sz="2100" dirty="0" err="1" smtClean="0"/>
              <a:t>si</a:t>
            </a:r>
            <a:r>
              <a:rPr lang="en-US" sz="2100" dirty="0" smtClean="0"/>
              <a:t> </a:t>
            </a:r>
            <a:r>
              <a:rPr lang="en-US" sz="2100" dirty="0" err="1" smtClean="0"/>
              <a:t>es</a:t>
            </a:r>
            <a:r>
              <a:rPr lang="en-US" sz="2100" dirty="0" smtClean="0"/>
              <a:t> </a:t>
            </a:r>
            <a:r>
              <a:rPr lang="en-US" sz="2100" dirty="0" err="1" smtClean="0"/>
              <a:t>una</a:t>
            </a:r>
            <a:r>
              <a:rPr lang="en-US" sz="2100" dirty="0" smtClean="0"/>
              <a:t> </a:t>
            </a:r>
            <a:r>
              <a:rPr lang="en-US" sz="2100" dirty="0" err="1" smtClean="0"/>
              <a:t>pregunta</a:t>
            </a:r>
            <a:r>
              <a:rPr lang="en-US" sz="2100" dirty="0" smtClean="0"/>
              <a:t> que </a:t>
            </a:r>
            <a:r>
              <a:rPr lang="en-US" sz="2100" dirty="0" err="1" smtClean="0"/>
              <a:t>nunca</a:t>
            </a:r>
            <a:r>
              <a:rPr lang="en-US" sz="2100" dirty="0" smtClean="0"/>
              <a:t> has </a:t>
            </a:r>
            <a:r>
              <a:rPr lang="en-US" sz="2100" dirty="0" err="1" smtClean="0"/>
              <a:t>hecho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Usar</a:t>
            </a:r>
            <a:r>
              <a:rPr lang="en-US" sz="2100" dirty="0" smtClean="0"/>
              <a:t> </a:t>
            </a:r>
            <a:r>
              <a:rPr lang="en-US" sz="2100" dirty="0" err="1" smtClean="0"/>
              <a:t>los</a:t>
            </a:r>
            <a:r>
              <a:rPr lang="en-US" sz="2100" dirty="0" smtClean="0"/>
              <a:t>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</a:t>
            </a:r>
            <a:r>
              <a:rPr lang="en-US" sz="2100" dirty="0" err="1" smtClean="0"/>
              <a:t>adecuados</a:t>
            </a:r>
            <a:r>
              <a:rPr lang="en-US" sz="2100" dirty="0" smtClean="0"/>
              <a:t> de las </a:t>
            </a:r>
            <a:r>
              <a:rPr lang="en-US" sz="2100" dirty="0" err="1" smtClean="0"/>
              <a:t>demás</a:t>
            </a:r>
            <a:r>
              <a:rPr lang="en-US" sz="2100" dirty="0" smtClean="0"/>
              <a:t> personas </a:t>
            </a:r>
            <a:r>
              <a:rPr lang="en-US" sz="2100" dirty="0" err="1" smtClean="0"/>
              <a:t>es</a:t>
            </a:r>
            <a:r>
              <a:rPr lang="en-US" sz="2100" dirty="0" smtClean="0"/>
              <a:t> </a:t>
            </a:r>
            <a:r>
              <a:rPr lang="en-US" sz="2100" dirty="0" err="1" smtClean="0"/>
              <a:t>una</a:t>
            </a:r>
            <a:r>
              <a:rPr lang="en-US" sz="2100" dirty="0" smtClean="0"/>
              <a:t> </a:t>
            </a:r>
            <a:r>
              <a:rPr lang="en-US" sz="2100" dirty="0" err="1" smtClean="0"/>
              <a:t>muestra</a:t>
            </a:r>
            <a:r>
              <a:rPr lang="en-US" sz="2100" dirty="0" smtClean="0"/>
              <a:t> de </a:t>
            </a:r>
            <a:r>
              <a:rPr lang="en-US" sz="2100" dirty="0" err="1" smtClean="0"/>
              <a:t>respeto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Si </a:t>
            </a:r>
            <a:r>
              <a:rPr lang="en-US" sz="2100" dirty="0" err="1" smtClean="0"/>
              <a:t>te</a:t>
            </a:r>
            <a:r>
              <a:rPr lang="en-US" sz="2100" dirty="0" smtClean="0"/>
              <a:t> </a:t>
            </a:r>
            <a:r>
              <a:rPr lang="en-US" sz="2100" dirty="0" err="1" smtClean="0"/>
              <a:t>equivocas</a:t>
            </a:r>
            <a:r>
              <a:rPr lang="en-US" sz="2100" dirty="0" smtClean="0"/>
              <a:t> de </a:t>
            </a:r>
            <a:r>
              <a:rPr lang="en-US" sz="2100" dirty="0" err="1" smtClean="0"/>
              <a:t>pronombre</a:t>
            </a:r>
            <a:r>
              <a:rPr lang="en-US" sz="2100" dirty="0" smtClean="0"/>
              <a:t>, </a:t>
            </a:r>
            <a:r>
              <a:rPr lang="en-US" sz="2100" dirty="0" err="1" smtClean="0"/>
              <a:t>discúlpate</a:t>
            </a:r>
            <a:r>
              <a:rPr lang="en-US" sz="2100" dirty="0" smtClean="0"/>
              <a:t> y </a:t>
            </a:r>
            <a:r>
              <a:rPr lang="en-US" sz="2100" dirty="0" err="1" smtClean="0"/>
              <a:t>usa</a:t>
            </a:r>
            <a:r>
              <a:rPr lang="en-US" sz="2100" dirty="0" smtClean="0"/>
              <a:t> el </a:t>
            </a:r>
            <a:r>
              <a:rPr lang="en-US" sz="2100" dirty="0" err="1" smtClean="0"/>
              <a:t>correcto</a:t>
            </a:r>
            <a:r>
              <a:rPr lang="en-US" sz="2100" dirty="0" smtClean="0"/>
              <a:t>.</a:t>
            </a:r>
            <a:endParaRPr sz="2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Proyectos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arte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necesarios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para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tratar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uno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o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más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los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siguientes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temas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:</a:t>
            </a:r>
            <a:endParaRPr b="1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91" name="Google Shape;91;p3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46986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Con </a:t>
            </a:r>
            <a:r>
              <a:rPr lang="en-US" sz="2100" dirty="0" err="1" smtClean="0"/>
              <a:t>respeto</a:t>
            </a:r>
            <a:r>
              <a:rPr lang="en-US" sz="2100" dirty="0" smtClean="0"/>
              <a:t>, </a:t>
            </a:r>
            <a:r>
              <a:rPr lang="en-US" sz="2100" dirty="0" err="1" smtClean="0"/>
              <a:t>pregúntale</a:t>
            </a:r>
            <a:r>
              <a:rPr lang="en-US" sz="2100" dirty="0" smtClean="0"/>
              <a:t> </a:t>
            </a:r>
            <a:r>
              <a:rPr lang="en-US" sz="2100" dirty="0" err="1" smtClean="0"/>
              <a:t>sus</a:t>
            </a:r>
            <a:r>
              <a:rPr lang="en-US" sz="2100" dirty="0" smtClean="0"/>
              <a:t> </a:t>
            </a:r>
            <a:r>
              <a:rPr lang="en-US" sz="2100" dirty="0" err="1" smtClean="0"/>
              <a:t>pronombres</a:t>
            </a:r>
            <a:r>
              <a:rPr lang="en-US" sz="2100" dirty="0" smtClean="0"/>
              <a:t> a un amigo.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Con </a:t>
            </a:r>
            <a:r>
              <a:rPr lang="en-US" sz="2100" dirty="0" err="1" smtClean="0"/>
              <a:t>respeto</a:t>
            </a:r>
            <a:r>
              <a:rPr lang="en-US" sz="2100" dirty="0" smtClean="0"/>
              <a:t>, </a:t>
            </a:r>
            <a:r>
              <a:rPr lang="en-US" sz="2100" dirty="0" err="1" smtClean="0"/>
              <a:t>corrige</a:t>
            </a:r>
            <a:r>
              <a:rPr lang="en-US" sz="2100" dirty="0" smtClean="0"/>
              <a:t> a </a:t>
            </a:r>
            <a:r>
              <a:rPr lang="en-US" sz="2100" dirty="0" err="1" smtClean="0"/>
              <a:t>alguien</a:t>
            </a:r>
            <a:r>
              <a:rPr lang="en-US" sz="2100" dirty="0" smtClean="0"/>
              <a:t> que </a:t>
            </a:r>
            <a:r>
              <a:rPr lang="en-US" sz="2100" dirty="0" err="1" smtClean="0"/>
              <a:t>usa</a:t>
            </a:r>
            <a:r>
              <a:rPr lang="en-US" sz="2100" dirty="0" smtClean="0"/>
              <a:t> el </a:t>
            </a:r>
            <a:r>
              <a:rPr lang="en-US" sz="2100" dirty="0" err="1" smtClean="0"/>
              <a:t>nombre</a:t>
            </a:r>
            <a:r>
              <a:rPr lang="en-US" sz="2100" dirty="0" smtClean="0"/>
              <a:t> anterior de un amigo.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smtClean="0"/>
              <a:t>Con </a:t>
            </a:r>
            <a:r>
              <a:rPr lang="en-US" sz="2100" dirty="0" err="1" smtClean="0"/>
              <a:t>respeto</a:t>
            </a:r>
            <a:r>
              <a:rPr lang="en-US" sz="2100" dirty="0" smtClean="0"/>
              <a:t>, </a:t>
            </a:r>
            <a:r>
              <a:rPr lang="en-US" sz="2100" dirty="0" err="1" smtClean="0"/>
              <a:t>corrige</a:t>
            </a:r>
            <a:r>
              <a:rPr lang="en-US" sz="2100" dirty="0" smtClean="0"/>
              <a:t> a </a:t>
            </a:r>
            <a:r>
              <a:rPr lang="en-US" sz="2100" dirty="0" err="1" smtClean="0"/>
              <a:t>alguien</a:t>
            </a:r>
            <a:r>
              <a:rPr lang="en-US" sz="2100" dirty="0" smtClean="0"/>
              <a:t> que </a:t>
            </a:r>
            <a:r>
              <a:rPr lang="en-US" sz="2100" dirty="0" err="1" smtClean="0"/>
              <a:t>usa</a:t>
            </a:r>
            <a:r>
              <a:rPr lang="en-US" sz="2100" dirty="0" smtClean="0"/>
              <a:t> el </a:t>
            </a:r>
            <a:r>
              <a:rPr lang="en-US" sz="2100" dirty="0" err="1" smtClean="0"/>
              <a:t>pronombre</a:t>
            </a:r>
            <a:r>
              <a:rPr lang="en-US" sz="2100" dirty="0" smtClean="0"/>
              <a:t> </a:t>
            </a:r>
            <a:r>
              <a:rPr lang="en-US" sz="2100" dirty="0" err="1" smtClean="0"/>
              <a:t>equivocado</a:t>
            </a:r>
            <a:r>
              <a:rPr lang="en-US" sz="2100" dirty="0" smtClean="0"/>
              <a:t> de un amigo.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Dile</a:t>
            </a:r>
            <a:r>
              <a:rPr lang="en-US" sz="2100" dirty="0" smtClean="0"/>
              <a:t> a un amigo que </a:t>
            </a:r>
            <a:r>
              <a:rPr lang="en-US" sz="2100" dirty="0" err="1" smtClean="0"/>
              <a:t>tienes</a:t>
            </a:r>
            <a:r>
              <a:rPr lang="en-US" sz="2100" dirty="0" smtClean="0"/>
              <a:t> un </a:t>
            </a:r>
            <a:r>
              <a:rPr lang="en-US" sz="2100" dirty="0" err="1" smtClean="0"/>
              <a:t>pronombre</a:t>
            </a:r>
            <a:r>
              <a:rPr lang="en-US" sz="2100" dirty="0" smtClean="0"/>
              <a:t> </a:t>
            </a:r>
            <a:r>
              <a:rPr lang="en-US" sz="2100" dirty="0" err="1" smtClean="0"/>
              <a:t>nuevo</a:t>
            </a:r>
            <a:r>
              <a:rPr lang="en-US" sz="2100" dirty="0" smtClean="0"/>
              <a:t> y </a:t>
            </a:r>
            <a:r>
              <a:rPr lang="en-US" sz="2100" dirty="0" err="1" smtClean="0"/>
              <a:t>te</a:t>
            </a:r>
            <a:r>
              <a:rPr lang="en-US" sz="2100" dirty="0" smtClean="0"/>
              <a:t> </a:t>
            </a:r>
            <a:r>
              <a:rPr lang="en-US" sz="2100" dirty="0" err="1" smtClean="0"/>
              <a:t>gustaría</a:t>
            </a:r>
            <a:r>
              <a:rPr lang="en-US" sz="2100" dirty="0" smtClean="0"/>
              <a:t> que lo use para </a:t>
            </a:r>
            <a:r>
              <a:rPr lang="en-US" sz="2100" dirty="0" err="1" smtClean="0"/>
              <a:t>referirse</a:t>
            </a:r>
            <a:r>
              <a:rPr lang="en-US" sz="2100" dirty="0" smtClean="0"/>
              <a:t> a </a:t>
            </a:r>
            <a:r>
              <a:rPr lang="en-US" sz="2100" dirty="0" err="1" smtClean="0"/>
              <a:t>ti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Dile</a:t>
            </a:r>
            <a:r>
              <a:rPr lang="en-US" sz="2100" dirty="0" smtClean="0"/>
              <a:t> a un amigo que </a:t>
            </a:r>
            <a:r>
              <a:rPr lang="en-US" sz="2100" dirty="0" err="1" smtClean="0"/>
              <a:t>tienes</a:t>
            </a:r>
            <a:r>
              <a:rPr lang="en-US" sz="2100" dirty="0" smtClean="0"/>
              <a:t> un </a:t>
            </a:r>
            <a:r>
              <a:rPr lang="en-US" sz="2100" dirty="0" err="1" smtClean="0"/>
              <a:t>nombre</a:t>
            </a:r>
            <a:r>
              <a:rPr lang="en-US" sz="2100" dirty="0"/>
              <a:t> </a:t>
            </a:r>
            <a:r>
              <a:rPr lang="en-US" sz="2100" dirty="0" err="1" smtClean="0"/>
              <a:t>nuevo</a:t>
            </a:r>
            <a:r>
              <a:rPr lang="en-US" sz="2100" dirty="0" smtClean="0"/>
              <a:t> y </a:t>
            </a:r>
            <a:r>
              <a:rPr lang="en-US" sz="2100" dirty="0" err="1" smtClean="0"/>
              <a:t>te</a:t>
            </a:r>
            <a:r>
              <a:rPr lang="en-US" sz="2100" dirty="0" smtClean="0"/>
              <a:t> </a:t>
            </a:r>
            <a:r>
              <a:rPr lang="en-US" sz="2100" dirty="0" err="1" smtClean="0"/>
              <a:t>gustaría</a:t>
            </a:r>
            <a:r>
              <a:rPr lang="en-US" sz="2100" dirty="0" smtClean="0"/>
              <a:t> que lo use para </a:t>
            </a:r>
            <a:r>
              <a:rPr lang="en-US" sz="2100" dirty="0" err="1" smtClean="0"/>
              <a:t>referirse</a:t>
            </a:r>
            <a:r>
              <a:rPr lang="en-US" sz="2100" dirty="0" smtClean="0"/>
              <a:t> a </a:t>
            </a:r>
            <a:r>
              <a:rPr lang="en-US" sz="2100" dirty="0" err="1" smtClean="0"/>
              <a:t>ti</a:t>
            </a:r>
            <a:r>
              <a:rPr lang="en-US" sz="2100" dirty="0" smtClean="0"/>
              <a:t>.</a:t>
            </a:r>
            <a:endParaRPr sz="2100" dirty="0"/>
          </a:p>
          <a:p>
            <a:pPr marL="514350" lvl="0" indent="-469868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1B75BB"/>
              </a:buClr>
              <a:buSzPts val="2100"/>
              <a:buChar char="•"/>
            </a:pPr>
            <a:r>
              <a:rPr lang="en-US" sz="2100" dirty="0" err="1" smtClean="0"/>
              <a:t>Defiende</a:t>
            </a:r>
            <a:r>
              <a:rPr lang="en-US" sz="2100" dirty="0" smtClean="0"/>
              <a:t> a un amigo </a:t>
            </a:r>
            <a:r>
              <a:rPr lang="en-US" sz="2100" dirty="0" err="1" smtClean="0"/>
              <a:t>cuando</a:t>
            </a:r>
            <a:r>
              <a:rPr lang="en-US" sz="2100" dirty="0" smtClean="0"/>
              <a:t> </a:t>
            </a:r>
            <a:r>
              <a:rPr lang="en-US" sz="2100" dirty="0" err="1" smtClean="0"/>
              <a:t>alguien</a:t>
            </a:r>
            <a:r>
              <a:rPr lang="en-US" sz="2100" dirty="0" smtClean="0"/>
              <a:t> </a:t>
            </a:r>
            <a:r>
              <a:rPr lang="en-US" sz="2100" dirty="0" err="1" smtClean="0"/>
              <a:t>diga</a:t>
            </a:r>
            <a:r>
              <a:rPr lang="en-US" sz="2100" dirty="0" smtClean="0"/>
              <a:t> </a:t>
            </a:r>
            <a:r>
              <a:rPr lang="en-US" sz="2100" dirty="0" err="1" smtClean="0"/>
              <a:t>algo</a:t>
            </a:r>
            <a:r>
              <a:rPr lang="en-US" sz="2100" dirty="0" smtClean="0"/>
              <a:t> </a:t>
            </a:r>
            <a:r>
              <a:rPr lang="en-US" sz="2100" dirty="0" err="1" smtClean="0"/>
              <a:t>malo</a:t>
            </a:r>
            <a:r>
              <a:rPr lang="en-US" sz="2100" dirty="0" smtClean="0"/>
              <a:t> </a:t>
            </a:r>
            <a:r>
              <a:rPr lang="en-US" sz="2100" dirty="0" err="1" smtClean="0"/>
              <a:t>sobre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identidad</a:t>
            </a:r>
            <a:r>
              <a:rPr lang="en-US" sz="2100" dirty="0" smtClean="0"/>
              <a:t> o </a:t>
            </a:r>
            <a:r>
              <a:rPr lang="en-US" sz="2100" dirty="0" err="1" smtClean="0"/>
              <a:t>expresión</a:t>
            </a:r>
            <a:r>
              <a:rPr lang="en-US" sz="2100" dirty="0" smtClean="0"/>
              <a:t> de </a:t>
            </a:r>
            <a:r>
              <a:rPr lang="en-US" sz="2100" dirty="0" err="1" smtClean="0"/>
              <a:t>género</a:t>
            </a:r>
            <a:r>
              <a:rPr lang="en-US" sz="2100" dirty="0" smtClean="0"/>
              <a:t>.</a:t>
            </a:r>
            <a:endParaRPr sz="2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"/>
          <p:cNvSpPr txBox="1">
            <a:spLocks noGrp="1"/>
          </p:cNvSpPr>
          <p:nvPr>
            <p:ph type="title"/>
          </p:nvPr>
        </p:nvSpPr>
        <p:spPr>
          <a:xfrm>
            <a:off x="685800" y="3924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F73080"/>
                </a:highlight>
              </a:rPr>
              <a:t>Sitios</a:t>
            </a:r>
            <a:r>
              <a:rPr lang="en-US" b="1" dirty="0" smtClean="0">
                <a:solidFill>
                  <a:schemeClr val="lt1"/>
                </a:solidFill>
                <a:highlight>
                  <a:srgbClr val="F73080"/>
                </a:highlight>
              </a:rPr>
              <a:t> web de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F73080"/>
                </a:highlight>
              </a:rPr>
              <a:t>confianza</a:t>
            </a:r>
            <a:endParaRPr b="1" dirty="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sp>
        <p:nvSpPr>
          <p:cNvPr id="98" name="Google Shape;98;p4"/>
          <p:cNvSpPr txBox="1">
            <a:spLocks noGrp="1"/>
          </p:cNvSpPr>
          <p:nvPr>
            <p:ph type="body" idx="1"/>
          </p:nvPr>
        </p:nvSpPr>
        <p:spPr>
          <a:xfrm>
            <a:off x="234250" y="1804600"/>
            <a:ext cx="46419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Trans Student Educational Resources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 smtClean="0"/>
              <a:t>transstudent.org</a:t>
            </a:r>
            <a:r>
              <a:rPr lang="en-US" sz="1700" dirty="0"/>
              <a:t/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Trans Lifeline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translifeline.org</a:t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National Center for </a:t>
            </a: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/>
            </a:r>
            <a:b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</a:b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Transgender Equality</a:t>
            </a:r>
            <a:r>
              <a:rPr lang="en-US" sz="1700" dirty="0">
                <a:solidFill>
                  <a:schemeClr val="lt1"/>
                </a:solidFill>
                <a:highlight>
                  <a:srgbClr val="1B75BB"/>
                </a:highlight>
              </a:rPr>
              <a:t/>
            </a:r>
            <a:br>
              <a:rPr lang="en-US" sz="1700" dirty="0">
                <a:solidFill>
                  <a:schemeClr val="lt1"/>
                </a:solidFill>
                <a:highlight>
                  <a:srgbClr val="1B75BB"/>
                </a:highlight>
              </a:rPr>
            </a:br>
            <a:r>
              <a:rPr lang="en-US" sz="1700" dirty="0"/>
              <a:t>transequality.org</a:t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The Trans Youth Equality Foundation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transyouthequality.org</a:t>
            </a:r>
            <a:endParaRPr sz="17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/>
          </a:p>
        </p:txBody>
      </p:sp>
      <p:sp>
        <p:nvSpPr>
          <p:cNvPr id="99" name="Google Shape;99;p4"/>
          <p:cNvSpPr txBox="1">
            <a:spLocks noGrp="1"/>
          </p:cNvSpPr>
          <p:nvPr>
            <p:ph type="body" idx="1"/>
          </p:nvPr>
        </p:nvSpPr>
        <p:spPr>
          <a:xfrm>
            <a:off x="4777950" y="1743450"/>
            <a:ext cx="47193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GLAAD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glaad.org</a:t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The Trevor Project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thetrevorproject.org</a:t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Gender Spectrum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genderspectrum.org/stories</a:t>
            </a:r>
            <a:br>
              <a:rPr lang="en-US" sz="1700" dirty="0"/>
            </a:br>
            <a:endParaRPr sz="1700" dirty="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700"/>
              <a:buChar char="•"/>
            </a:pP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Minus18: Changing the lives of </a:t>
            </a: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/>
            </a:r>
            <a:b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</a:br>
            <a:r>
              <a:rPr lang="en-US" sz="1700" b="1" u="sng" dirty="0" err="1">
                <a:solidFill>
                  <a:schemeClr val="lt1"/>
                </a:solidFill>
                <a:highlight>
                  <a:srgbClr val="1B75BB"/>
                </a:highlight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lgbtqia</a:t>
            </a:r>
            <a:r>
              <a:rPr lang="en-US" sz="1700" b="1" u="sng" dirty="0">
                <a:solidFill>
                  <a:schemeClr val="lt1"/>
                </a:solidFill>
                <a:highlight>
                  <a:srgbClr val="1B75BB"/>
                </a:highlight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+ youth in Australia</a:t>
            </a:r>
            <a:r>
              <a:rPr lang="en-US" sz="1700" dirty="0"/>
              <a:t/>
            </a:r>
            <a:br>
              <a:rPr lang="en-US" sz="1700" dirty="0"/>
            </a:br>
            <a:r>
              <a:rPr lang="en-US" sz="1700" dirty="0"/>
              <a:t>www.minus18.org.au</a:t>
            </a:r>
            <a:endParaRPr sz="170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162c178ae_0_5"/>
          <p:cNvSpPr txBox="1">
            <a:spLocks noGrp="1"/>
          </p:cNvSpPr>
          <p:nvPr>
            <p:ph type="title"/>
          </p:nvPr>
        </p:nvSpPr>
        <p:spPr>
          <a:xfrm>
            <a:off x="685800" y="3924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 err="1" smtClean="0">
                <a:solidFill>
                  <a:schemeClr val="lt1"/>
                </a:solidFill>
                <a:highlight>
                  <a:srgbClr val="F73080"/>
                </a:highlight>
              </a:rPr>
              <a:t>Recursos</a:t>
            </a:r>
            <a:r>
              <a:rPr lang="en-US" b="1" dirty="0" smtClean="0">
                <a:solidFill>
                  <a:schemeClr val="lt1"/>
                </a:solidFill>
                <a:highlight>
                  <a:srgbClr val="F73080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F73080"/>
                </a:highlight>
              </a:rPr>
              <a:t>adicionales</a:t>
            </a:r>
            <a:endParaRPr b="1" dirty="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sp>
        <p:nvSpPr>
          <p:cNvPr id="106" name="Google Shape;106;ge162c178ae_0_5"/>
          <p:cNvSpPr txBox="1">
            <a:spLocks noGrp="1"/>
          </p:cNvSpPr>
          <p:nvPr>
            <p:ph type="body" idx="1"/>
          </p:nvPr>
        </p:nvSpPr>
        <p:spPr>
          <a:xfrm>
            <a:off x="351950" y="1535475"/>
            <a:ext cx="8321100" cy="46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400"/>
              <a:buChar char="•"/>
            </a:pPr>
            <a:r>
              <a:rPr lang="en-US" sz="1400" b="1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Día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I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nternacional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los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P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ronombres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u="sng" dirty="0" smtClean="0">
                <a:solidFill>
                  <a:srgbClr val="1B75BB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pronounsday.org</a:t>
            </a:r>
            <a:endParaRPr sz="1400" b="1" dirty="0" smtClean="0">
              <a:solidFill>
                <a:srgbClr val="1B75BB"/>
              </a:solidFill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/>
              <a:t>El </a:t>
            </a:r>
            <a:r>
              <a:rPr lang="en-US" sz="1400" dirty="0" err="1"/>
              <a:t>D</a:t>
            </a:r>
            <a:r>
              <a:rPr lang="en-US" sz="1400" dirty="0" err="1" smtClean="0"/>
              <a:t>ía</a:t>
            </a:r>
            <a:r>
              <a:rPr lang="en-US" sz="1400" dirty="0" smtClean="0"/>
              <a:t> </a:t>
            </a:r>
            <a:r>
              <a:rPr lang="en-US" sz="1400" dirty="0" err="1" smtClean="0"/>
              <a:t>Internacional</a:t>
            </a:r>
            <a:r>
              <a:rPr lang="en-US" sz="1400" dirty="0" smtClean="0"/>
              <a:t> de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/>
              <a:t>P</a:t>
            </a:r>
            <a:r>
              <a:rPr lang="en-US" sz="1400" dirty="0" err="1" smtClean="0"/>
              <a:t>ronombres</a:t>
            </a:r>
            <a:r>
              <a:rPr lang="en-US" sz="1400" dirty="0" smtClean="0"/>
              <a:t> </a:t>
            </a:r>
            <a:r>
              <a:rPr lang="en-US" sz="1400" dirty="0" err="1" smtClean="0"/>
              <a:t>busca</a:t>
            </a:r>
            <a:r>
              <a:rPr lang="en-US" sz="1400" dirty="0" smtClean="0"/>
              <a:t> </a:t>
            </a:r>
            <a:r>
              <a:rPr lang="en-US" sz="1400" dirty="0" err="1" smtClean="0"/>
              <a:t>respetar</a:t>
            </a:r>
            <a:r>
              <a:rPr lang="en-US" sz="1400" dirty="0" smtClean="0"/>
              <a:t>, </a:t>
            </a:r>
            <a:r>
              <a:rPr lang="en-US" sz="1400" dirty="0" err="1" smtClean="0"/>
              <a:t>compartir</a:t>
            </a:r>
            <a:r>
              <a:rPr lang="en-US" sz="1400" dirty="0" smtClean="0"/>
              <a:t> y </a:t>
            </a:r>
            <a:r>
              <a:rPr lang="en-US" sz="1400" dirty="0" err="1" smtClean="0"/>
              <a:t>educar</a:t>
            </a:r>
            <a:r>
              <a:rPr lang="en-US" sz="1400" dirty="0" smtClean="0"/>
              <a:t> </a:t>
            </a:r>
            <a:r>
              <a:rPr lang="en-US" sz="1400" dirty="0" err="1" smtClean="0"/>
              <a:t>sobre</a:t>
            </a:r>
            <a:r>
              <a:rPr lang="en-US" sz="1400" dirty="0" smtClean="0"/>
              <a:t>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</a:t>
            </a:r>
            <a:r>
              <a:rPr lang="en-US" sz="1400" dirty="0" err="1" smtClean="0"/>
              <a:t>personales</a:t>
            </a:r>
            <a:r>
              <a:rPr lang="en-US" sz="1400" i="1" dirty="0" smtClean="0"/>
              <a:t>. </a:t>
            </a:r>
            <a:r>
              <a:rPr lang="en-US" sz="1400" dirty="0" err="1" smtClean="0"/>
              <a:t>Referirse</a:t>
            </a:r>
            <a:r>
              <a:rPr lang="en-US" sz="1400" dirty="0" smtClean="0"/>
              <a:t> a personas 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con </a:t>
            </a:r>
            <a:r>
              <a:rPr lang="en-US" sz="1400" dirty="0" err="1" smtClean="0"/>
              <a:t>los</a:t>
            </a:r>
            <a:r>
              <a:rPr lang="en-US" sz="1400" dirty="0" smtClean="0"/>
              <a:t> que se </a:t>
            </a:r>
            <a:r>
              <a:rPr lang="en-US" sz="1400" dirty="0" err="1" smtClean="0"/>
              <a:t>identifican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básico</a:t>
            </a:r>
            <a:r>
              <a:rPr lang="en-US" sz="1400" dirty="0" smtClean="0"/>
              <a:t> para la </a:t>
            </a:r>
            <a:r>
              <a:rPr lang="en-US" sz="1400" dirty="0" err="1" smtClean="0"/>
              <a:t>dignidad</a:t>
            </a:r>
            <a:r>
              <a:rPr lang="en-US" sz="1400" dirty="0" smtClean="0"/>
              <a:t> </a:t>
            </a:r>
            <a:r>
              <a:rPr lang="en-US" sz="1400" dirty="0" err="1" smtClean="0"/>
              <a:t>humana</a:t>
            </a:r>
            <a:r>
              <a:rPr lang="en-US" sz="1400" dirty="0" smtClean="0"/>
              <a:t>. Que </a:t>
            </a:r>
            <a:r>
              <a:rPr lang="en-US" sz="1400" dirty="0" err="1" smtClean="0"/>
              <a:t>nos</a:t>
            </a:r>
            <a:r>
              <a:rPr lang="en-US" sz="1400" dirty="0" smtClean="0"/>
              <a:t> </a:t>
            </a:r>
            <a:r>
              <a:rPr lang="en-US" sz="1400" dirty="0" err="1" smtClean="0"/>
              <a:t>llamen</a:t>
            </a:r>
            <a:r>
              <a:rPr lang="en-US" sz="1400" dirty="0" smtClean="0"/>
              <a:t> 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</a:t>
            </a:r>
            <a:r>
              <a:rPr lang="en-US" sz="1400" dirty="0" err="1" smtClean="0"/>
              <a:t>incorrectos</a:t>
            </a:r>
            <a:r>
              <a:rPr lang="en-US" sz="1400" dirty="0" smtClean="0"/>
              <a:t> </a:t>
            </a:r>
            <a:r>
              <a:rPr lang="en-US" sz="1400" dirty="0" err="1" smtClean="0"/>
              <a:t>afecta</a:t>
            </a:r>
            <a:r>
              <a:rPr lang="en-US" sz="1400" dirty="0" smtClean="0"/>
              <a:t> </a:t>
            </a:r>
            <a:r>
              <a:rPr lang="en-US" sz="1400" dirty="0" err="1" smtClean="0"/>
              <a:t>específicamente</a:t>
            </a:r>
            <a:r>
              <a:rPr lang="en-US" sz="1400" dirty="0" smtClean="0"/>
              <a:t> a las personas </a:t>
            </a:r>
            <a:r>
              <a:rPr lang="en-US" sz="1400" dirty="0" err="1" smtClean="0"/>
              <a:t>transgénero</a:t>
            </a:r>
            <a:r>
              <a:rPr lang="en-US" sz="1400" dirty="0" smtClean="0"/>
              <a:t> y de </a:t>
            </a:r>
            <a:r>
              <a:rPr lang="en-US" sz="1400" dirty="0" err="1" smtClean="0"/>
              <a:t>género</a:t>
            </a:r>
            <a:r>
              <a:rPr lang="en-US" sz="1400" dirty="0" smtClean="0"/>
              <a:t> </a:t>
            </a:r>
            <a:r>
              <a:rPr lang="en-US" sz="1400" dirty="0" err="1" smtClean="0"/>
              <a:t>variante</a:t>
            </a:r>
            <a:r>
              <a:rPr lang="en-US" sz="1400" dirty="0" smtClean="0"/>
              <a:t>. </a:t>
            </a:r>
            <a:r>
              <a:rPr lang="en-US" sz="1400" dirty="0" err="1" smtClean="0"/>
              <a:t>Juntos</a:t>
            </a:r>
            <a:r>
              <a:rPr lang="en-US" sz="1400" dirty="0" smtClean="0"/>
              <a:t>, </a:t>
            </a:r>
            <a:r>
              <a:rPr lang="en-US" sz="1400" dirty="0" err="1" smtClean="0"/>
              <a:t>podemos</a:t>
            </a:r>
            <a:r>
              <a:rPr lang="en-US" sz="1400" dirty="0" smtClean="0"/>
              <a:t> transformer la </a:t>
            </a:r>
            <a:r>
              <a:rPr lang="en-US" sz="1400" dirty="0" err="1" smtClean="0"/>
              <a:t>sociedad</a:t>
            </a:r>
            <a:r>
              <a:rPr lang="en-US" sz="1400" dirty="0" smtClean="0"/>
              <a:t> para </a:t>
            </a:r>
            <a:r>
              <a:rPr lang="en-US" sz="1400" dirty="0" err="1" smtClean="0"/>
              <a:t>celebrar</a:t>
            </a:r>
            <a:r>
              <a:rPr lang="en-US" sz="1400" dirty="0" smtClean="0"/>
              <a:t> las </a:t>
            </a:r>
            <a:r>
              <a:rPr lang="en-US" sz="1400" dirty="0" err="1" smtClean="0"/>
              <a:t>identidades</a:t>
            </a:r>
            <a:r>
              <a:rPr lang="en-US" sz="1400" dirty="0" smtClean="0"/>
              <a:t> multiples y </a:t>
            </a:r>
            <a:r>
              <a:rPr lang="en-US" sz="1400" dirty="0" err="1" smtClean="0"/>
              <a:t>entrecruzadas</a:t>
            </a:r>
            <a:r>
              <a:rPr lang="en-US" sz="1400" dirty="0" smtClean="0"/>
              <a:t> de las personas.</a:t>
            </a:r>
            <a:endParaRPr sz="1400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 smtClean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400"/>
              <a:buChar char="•"/>
            </a:pP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Día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I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nternacional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de la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Visibilidad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T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ransgénero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u="sng" dirty="0" smtClean="0">
                <a:solidFill>
                  <a:srgbClr val="1B75BB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transstudent.org/</a:t>
            </a:r>
            <a:r>
              <a:rPr lang="en-US" sz="1400" b="1" u="sng" dirty="0" err="1" smtClean="0">
                <a:solidFill>
                  <a:srgbClr val="1B75BB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tdov</a:t>
            </a:r>
            <a:endParaRPr sz="1400" b="1" dirty="0" smtClean="0">
              <a:solidFill>
                <a:srgbClr val="1B75BB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/>
              <a:t>El </a:t>
            </a:r>
            <a:r>
              <a:rPr lang="en-US" sz="1400" dirty="0" err="1"/>
              <a:t>D</a:t>
            </a:r>
            <a:r>
              <a:rPr lang="en-US" sz="1400" dirty="0" err="1" smtClean="0"/>
              <a:t>ía</a:t>
            </a:r>
            <a:r>
              <a:rPr lang="en-US" sz="1400" dirty="0" smtClean="0"/>
              <a:t> </a:t>
            </a:r>
            <a:r>
              <a:rPr lang="en-US" sz="1400" dirty="0" err="1"/>
              <a:t>I</a:t>
            </a:r>
            <a:r>
              <a:rPr lang="en-US" sz="1400" dirty="0" err="1" smtClean="0"/>
              <a:t>nternacional</a:t>
            </a:r>
            <a:r>
              <a:rPr lang="en-US" sz="1400" dirty="0" smtClean="0"/>
              <a:t> de la </a:t>
            </a:r>
            <a:r>
              <a:rPr lang="en-US" sz="1400" dirty="0" err="1"/>
              <a:t>V</a:t>
            </a:r>
            <a:r>
              <a:rPr lang="en-US" sz="1400" dirty="0" err="1" smtClean="0"/>
              <a:t>isibilidad</a:t>
            </a:r>
            <a:r>
              <a:rPr lang="en-US" sz="1400" dirty="0" smtClean="0"/>
              <a:t> </a:t>
            </a:r>
            <a:r>
              <a:rPr lang="en-US" sz="1400" dirty="0" err="1" smtClean="0"/>
              <a:t>Transgénero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un </a:t>
            </a:r>
            <a:r>
              <a:rPr lang="en-US" sz="1400" dirty="0" err="1" smtClean="0"/>
              <a:t>evento</a:t>
            </a:r>
            <a:r>
              <a:rPr lang="en-US" sz="1400" dirty="0" smtClean="0"/>
              <a:t> </a:t>
            </a:r>
            <a:r>
              <a:rPr lang="en-US" sz="1400" dirty="0" err="1" smtClean="0"/>
              <a:t>anual</a:t>
            </a:r>
            <a:r>
              <a:rPr lang="en-US" sz="1400" dirty="0" smtClean="0"/>
              <a:t> que </a:t>
            </a:r>
            <a:r>
              <a:rPr lang="en-US" sz="1400" dirty="0" err="1" smtClean="0"/>
              <a:t>tiene</a:t>
            </a:r>
            <a:r>
              <a:rPr lang="en-US" sz="1400" dirty="0" smtClean="0"/>
              <a:t> </a:t>
            </a:r>
            <a:r>
              <a:rPr lang="en-US" sz="1400" dirty="0" err="1" smtClean="0"/>
              <a:t>lugar</a:t>
            </a:r>
            <a:r>
              <a:rPr lang="en-US" sz="1400" dirty="0" smtClean="0"/>
              <a:t> el 31 de </a:t>
            </a:r>
            <a:r>
              <a:rPr lang="en-US" sz="1400" dirty="0" err="1" smtClean="0"/>
              <a:t>marzo</a:t>
            </a:r>
            <a:r>
              <a:rPr lang="en-US" sz="1400" dirty="0"/>
              <a:t> </a:t>
            </a:r>
            <a:r>
              <a:rPr lang="en-US" sz="1400" dirty="0" smtClean="0"/>
              <a:t>para </a:t>
            </a:r>
            <a:r>
              <a:rPr lang="en-US" sz="1400" dirty="0" err="1" smtClean="0"/>
              <a:t>celebrar</a:t>
            </a:r>
            <a:r>
              <a:rPr lang="en-US" sz="1400" dirty="0" smtClean="0"/>
              <a:t> a las personas </a:t>
            </a:r>
            <a:r>
              <a:rPr lang="en-US" sz="1400" dirty="0" err="1" smtClean="0"/>
              <a:t>transgénero</a:t>
            </a:r>
            <a:r>
              <a:rPr lang="en-US" sz="1400" dirty="0" smtClean="0"/>
              <a:t> y </a:t>
            </a:r>
            <a:r>
              <a:rPr lang="en-US" sz="1400" dirty="0" err="1" smtClean="0"/>
              <a:t>crear</a:t>
            </a:r>
            <a:r>
              <a:rPr lang="en-US" sz="1400" dirty="0" smtClean="0"/>
              <a:t> </a:t>
            </a:r>
            <a:r>
              <a:rPr lang="en-US" sz="1400" dirty="0" err="1" smtClean="0"/>
              <a:t>conciencia</a:t>
            </a:r>
            <a:r>
              <a:rPr lang="en-US" sz="1400" dirty="0" smtClean="0"/>
              <a:t> </a:t>
            </a:r>
            <a:r>
              <a:rPr lang="en-US" sz="1400" dirty="0" err="1" smtClean="0"/>
              <a:t>sobre</a:t>
            </a:r>
            <a:r>
              <a:rPr lang="en-US" sz="1400" dirty="0" smtClean="0"/>
              <a:t> la </a:t>
            </a:r>
            <a:r>
              <a:rPr lang="en-US" sz="1400" dirty="0" err="1" smtClean="0"/>
              <a:t>discriminación</a:t>
            </a:r>
            <a:r>
              <a:rPr lang="en-US" sz="1400" dirty="0" smtClean="0"/>
              <a:t> que </a:t>
            </a:r>
            <a:r>
              <a:rPr lang="en-US" sz="1400" dirty="0" err="1" smtClean="0"/>
              <a:t>enfrentan</a:t>
            </a:r>
            <a:r>
              <a:rPr lang="en-US" sz="1400" dirty="0" smtClean="0"/>
              <a:t> las personas </a:t>
            </a:r>
            <a:r>
              <a:rPr lang="en-US" sz="1400" dirty="0" err="1" smtClean="0"/>
              <a:t>transgénero</a:t>
            </a:r>
            <a:r>
              <a:rPr lang="en-US" sz="1400" dirty="0" smtClean="0"/>
              <a:t> </a:t>
            </a:r>
            <a:r>
              <a:rPr lang="en-US" sz="1400" dirty="0" err="1" smtClean="0"/>
              <a:t>en</a:t>
            </a:r>
            <a:r>
              <a:rPr lang="en-US" sz="1400" dirty="0" smtClean="0"/>
              <a:t> </a:t>
            </a:r>
            <a:r>
              <a:rPr lang="en-US" sz="1400" dirty="0" err="1" smtClean="0"/>
              <a:t>todo</a:t>
            </a:r>
            <a:r>
              <a:rPr lang="en-US" sz="1400" dirty="0" smtClean="0"/>
              <a:t> el </a:t>
            </a:r>
            <a:r>
              <a:rPr lang="en-US" sz="1400" dirty="0" err="1" smtClean="0"/>
              <a:t>mundo</a:t>
            </a:r>
            <a:r>
              <a:rPr lang="en-US" sz="1400" dirty="0" smtClean="0"/>
              <a:t>. </a:t>
            </a:r>
            <a:r>
              <a:rPr lang="en-US" sz="1400" dirty="0" err="1" smtClean="0"/>
              <a:t>Además</a:t>
            </a:r>
            <a:r>
              <a:rPr lang="en-US" sz="1400" dirty="0" smtClean="0"/>
              <a:t>,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una</a:t>
            </a:r>
            <a:r>
              <a:rPr lang="en-US" sz="1400" dirty="0" smtClean="0"/>
              <a:t> </a:t>
            </a:r>
            <a:r>
              <a:rPr lang="en-US" sz="1400" dirty="0" err="1" smtClean="0"/>
              <a:t>celebración</a:t>
            </a:r>
            <a:r>
              <a:rPr lang="en-US" sz="1400" dirty="0" smtClean="0"/>
              <a:t> de </a:t>
            </a:r>
            <a:r>
              <a:rPr lang="en-US" sz="1400" dirty="0" err="1" smtClean="0"/>
              <a:t>sus</a:t>
            </a:r>
            <a:r>
              <a:rPr lang="en-US" sz="1400" dirty="0" smtClean="0"/>
              <a:t> </a:t>
            </a:r>
            <a:r>
              <a:rPr lang="en-US" sz="1400" dirty="0" err="1" smtClean="0"/>
              <a:t>aportes</a:t>
            </a:r>
            <a:r>
              <a:rPr lang="en-US" sz="1400" dirty="0" smtClean="0"/>
              <a:t> a la </a:t>
            </a:r>
            <a:r>
              <a:rPr lang="en-US" sz="1400" dirty="0" err="1" smtClean="0"/>
              <a:t>sociedad</a:t>
            </a:r>
            <a:r>
              <a:rPr lang="en-US" sz="1400" dirty="0" smtClean="0"/>
              <a:t>.</a:t>
            </a:r>
            <a:endParaRPr sz="1400" dirty="0" smtClean="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 smtClean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B75BB"/>
              </a:buClr>
              <a:buSzPts val="1400"/>
              <a:buChar char="•"/>
            </a:pP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Practicar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los</a:t>
            </a:r>
            <a:r>
              <a:rPr lang="en-US" sz="1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1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pronombres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u="sng" dirty="0" smtClean="0">
                <a:solidFill>
                  <a:srgbClr val="1B75BB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pronouns.minus18.org.au</a:t>
            </a:r>
            <a:endParaRPr sz="1400" b="1" dirty="0" smtClean="0">
              <a:solidFill>
                <a:srgbClr val="1B75BB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/>
              <a:t>El </a:t>
            </a:r>
            <a:r>
              <a:rPr lang="en-US" sz="1400" dirty="0" err="1" smtClean="0"/>
              <a:t>sitio</a:t>
            </a:r>
            <a:r>
              <a:rPr lang="en-US" sz="1400" dirty="0" smtClean="0"/>
              <a:t> web </a:t>
            </a:r>
            <a:r>
              <a:rPr lang="en-US" sz="1400" dirty="0" err="1" smtClean="0"/>
              <a:t>interactivo</a:t>
            </a:r>
            <a:r>
              <a:rPr lang="en-US" sz="1400" dirty="0" smtClean="0"/>
              <a:t> para </a:t>
            </a:r>
            <a:r>
              <a:rPr lang="en-US" sz="1400" dirty="0" err="1" smtClean="0"/>
              <a:t>practicar</a:t>
            </a:r>
            <a:r>
              <a:rPr lang="en-US" sz="1400" dirty="0" smtClean="0"/>
              <a:t> que </a:t>
            </a:r>
            <a:r>
              <a:rPr lang="en-US" sz="1400" dirty="0" err="1" smtClean="0"/>
              <a:t>permite</a:t>
            </a:r>
            <a:r>
              <a:rPr lang="en-US" sz="1400" dirty="0" smtClean="0"/>
              <a:t> </a:t>
            </a:r>
            <a:r>
              <a:rPr lang="en-US" sz="1400" dirty="0" err="1" smtClean="0"/>
              <a:t>tratar</a:t>
            </a:r>
            <a:r>
              <a:rPr lang="en-US" sz="1400" dirty="0" smtClean="0"/>
              <a:t> de </a:t>
            </a:r>
            <a:r>
              <a:rPr lang="en-US" sz="1400" dirty="0" err="1" smtClean="0"/>
              <a:t>usar</a:t>
            </a:r>
            <a:r>
              <a:rPr lang="en-US" sz="1400" dirty="0" smtClean="0"/>
              <a:t> </a:t>
            </a:r>
            <a:r>
              <a:rPr lang="en-US" sz="1400" dirty="0" err="1" smtClean="0"/>
              <a:t>nuevos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con </a:t>
            </a:r>
            <a:r>
              <a:rPr lang="en-US" sz="1400" dirty="0" err="1" smtClean="0"/>
              <a:t>los</a:t>
            </a:r>
            <a:r>
              <a:rPr lang="en-US" sz="1400" dirty="0" smtClean="0"/>
              <a:t> que no </a:t>
            </a:r>
            <a:r>
              <a:rPr lang="en-US" sz="1400" dirty="0" err="1" smtClean="0"/>
              <a:t>estamos</a:t>
            </a:r>
            <a:r>
              <a:rPr lang="en-US" sz="1400" dirty="0" smtClean="0"/>
              <a:t> </a:t>
            </a:r>
            <a:r>
              <a:rPr lang="es-AR" sz="1400" dirty="0" smtClean="0"/>
              <a:t>familiarizados</a:t>
            </a:r>
            <a:r>
              <a:rPr lang="en-US" sz="1400" dirty="0" smtClean="0"/>
              <a:t>. </a:t>
            </a:r>
            <a:r>
              <a:rPr lang="en-US" sz="1400" dirty="0" err="1" smtClean="0"/>
              <a:t>Él</a:t>
            </a:r>
            <a:r>
              <a:rPr lang="en-US" sz="1400" dirty="0" smtClean="0"/>
              <a:t> y </a:t>
            </a:r>
            <a:r>
              <a:rPr lang="en-US" sz="1400" dirty="0" err="1" smtClean="0"/>
              <a:t>ella</a:t>
            </a:r>
            <a:r>
              <a:rPr lang="en-US" sz="1400" dirty="0" smtClean="0"/>
              <a:t> son </a:t>
            </a:r>
            <a:r>
              <a:rPr lang="en-US" sz="1400" dirty="0" err="1" smtClean="0"/>
              <a:t>ejemplos</a:t>
            </a:r>
            <a:r>
              <a:rPr lang="en-US" sz="1400" dirty="0" smtClean="0"/>
              <a:t> de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</a:t>
            </a:r>
            <a:r>
              <a:rPr lang="en-US" sz="1400" dirty="0" err="1" smtClean="0"/>
              <a:t>comunes</a:t>
            </a:r>
            <a:r>
              <a:rPr lang="en-US" sz="1400" dirty="0" smtClean="0"/>
              <a:t>. </a:t>
            </a:r>
            <a:r>
              <a:rPr lang="en-US" sz="1400" dirty="0" err="1" smtClean="0"/>
              <a:t>Algunas</a:t>
            </a:r>
            <a:r>
              <a:rPr lang="en-US" sz="1400" dirty="0" smtClean="0"/>
              <a:t> personas </a:t>
            </a:r>
            <a:r>
              <a:rPr lang="en-US" sz="1400" dirty="0" err="1" smtClean="0"/>
              <a:t>usan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</a:t>
            </a:r>
            <a:r>
              <a:rPr lang="en-US" sz="1400" dirty="0" err="1" smtClean="0"/>
              <a:t>menos</a:t>
            </a:r>
            <a:r>
              <a:rPr lang="en-US" sz="1400" dirty="0" smtClean="0"/>
              <a:t> </a:t>
            </a:r>
            <a:r>
              <a:rPr lang="en-US" sz="1400" dirty="0" err="1" smtClean="0"/>
              <a:t>comunes</a:t>
            </a:r>
            <a:r>
              <a:rPr lang="en-US" sz="1400" dirty="0" smtClean="0"/>
              <a:t>. Tal </a:t>
            </a:r>
            <a:r>
              <a:rPr lang="en-US" sz="1400" dirty="0" err="1" smtClean="0"/>
              <a:t>vez</a:t>
            </a:r>
            <a:r>
              <a:rPr lang="en-US" sz="1400" dirty="0" smtClean="0"/>
              <a:t> </a:t>
            </a:r>
            <a:r>
              <a:rPr lang="en-US" sz="1400" dirty="0" err="1" smtClean="0"/>
              <a:t>algunos</a:t>
            </a:r>
            <a:r>
              <a:rPr lang="en-US" sz="1400" dirty="0" smtClean="0"/>
              <a:t>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 smtClean="0"/>
              <a:t>resulten</a:t>
            </a:r>
            <a:r>
              <a:rPr lang="en-US" sz="1400" dirty="0" smtClean="0"/>
              <a:t> </a:t>
            </a:r>
            <a:r>
              <a:rPr lang="en-US" sz="1400" dirty="0" err="1" smtClean="0"/>
              <a:t>nuevos</a:t>
            </a:r>
            <a:r>
              <a:rPr lang="en-US" sz="1400" dirty="0" smtClean="0"/>
              <a:t>, </a:t>
            </a:r>
            <a:r>
              <a:rPr lang="en-US" sz="1400" dirty="0" err="1" smtClean="0"/>
              <a:t>practicar</a:t>
            </a:r>
            <a:r>
              <a:rPr lang="en-US" sz="1400" dirty="0" smtClean="0"/>
              <a:t> </a:t>
            </a:r>
            <a:r>
              <a:rPr lang="en-US" sz="1400" dirty="0" err="1" smtClean="0"/>
              <a:t>cómo</a:t>
            </a:r>
            <a:r>
              <a:rPr lang="en-US" sz="1400" dirty="0" smtClean="0"/>
              <a:t> </a:t>
            </a:r>
            <a:r>
              <a:rPr lang="en-US" sz="1400" dirty="0" err="1" smtClean="0"/>
              <a:t>usarlos</a:t>
            </a:r>
            <a:r>
              <a:rPr lang="en-US" sz="1400" dirty="0" smtClean="0"/>
              <a:t> </a:t>
            </a:r>
            <a:r>
              <a:rPr lang="en-US" sz="1400" dirty="0" err="1" smtClean="0"/>
              <a:t>puede</a:t>
            </a:r>
            <a:r>
              <a:rPr lang="en-US" sz="1400" dirty="0" smtClean="0"/>
              <a:t> </a:t>
            </a:r>
            <a:r>
              <a:rPr lang="en-US" sz="1400" dirty="0" err="1" smtClean="0"/>
              <a:t>ayudarte</a:t>
            </a:r>
            <a:r>
              <a:rPr lang="en-US" sz="1400" dirty="0" smtClean="0"/>
              <a:t> a </a:t>
            </a:r>
            <a:r>
              <a:rPr lang="en-US" sz="1400" dirty="0" err="1" smtClean="0"/>
              <a:t>crear</a:t>
            </a:r>
            <a:r>
              <a:rPr lang="en-US" sz="1400" dirty="0" smtClean="0"/>
              <a:t> un </a:t>
            </a:r>
            <a:r>
              <a:rPr lang="en-US" sz="1400" dirty="0" err="1" smtClean="0"/>
              <a:t>nuevo</a:t>
            </a:r>
            <a:r>
              <a:rPr lang="en-US" sz="1400" dirty="0" smtClean="0"/>
              <a:t> </a:t>
            </a:r>
            <a:r>
              <a:rPr lang="en-US" sz="1400" dirty="0" err="1" smtClean="0"/>
              <a:t>hábito</a:t>
            </a:r>
            <a:r>
              <a:rPr lang="en-US" sz="1400" dirty="0" smtClean="0"/>
              <a:t> y a </a:t>
            </a:r>
            <a:r>
              <a:rPr lang="en-US" sz="1400" dirty="0" err="1" smtClean="0"/>
              <a:t>usar</a:t>
            </a:r>
            <a:r>
              <a:rPr lang="en-US" sz="1400" dirty="0" smtClean="0"/>
              <a:t> </a:t>
            </a:r>
            <a:r>
              <a:rPr lang="en-US" sz="1400" dirty="0" err="1" smtClean="0"/>
              <a:t>los</a:t>
            </a:r>
            <a:r>
              <a:rPr lang="en-US" sz="1400" dirty="0" smtClean="0"/>
              <a:t> </a:t>
            </a:r>
            <a:r>
              <a:rPr lang="en-US" sz="1400" dirty="0" err="1" smtClean="0"/>
              <a:t>pronombres</a:t>
            </a:r>
            <a:r>
              <a:rPr lang="en-US" sz="1400" dirty="0" smtClean="0"/>
              <a:t> que </a:t>
            </a:r>
            <a:r>
              <a:rPr lang="en-US" sz="1400" dirty="0" err="1" smtClean="0"/>
              <a:t>muestran</a:t>
            </a:r>
            <a:r>
              <a:rPr lang="en-US" sz="1400" dirty="0" smtClean="0"/>
              <a:t> </a:t>
            </a:r>
            <a:r>
              <a:rPr lang="en-US" sz="1400" dirty="0" err="1" smtClean="0"/>
              <a:t>respeto</a:t>
            </a:r>
            <a:r>
              <a:rPr lang="en-US" sz="1400" dirty="0" smtClean="0"/>
              <a:t> </a:t>
            </a:r>
            <a:r>
              <a:rPr lang="en-US" sz="1400" dirty="0" err="1" smtClean="0"/>
              <a:t>por</a:t>
            </a:r>
            <a:r>
              <a:rPr lang="en-US" sz="1400" dirty="0" smtClean="0"/>
              <a:t> las personas a las que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 smtClean="0"/>
              <a:t>refieres</a:t>
            </a:r>
            <a:r>
              <a:rPr lang="en-US" sz="1400" dirty="0" smtClean="0"/>
              <a:t>. </a:t>
            </a:r>
            <a:endParaRPr sz="1400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 smtClean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224</Words>
  <Application>Microsoft Office PowerPoint</Application>
  <PresentationFormat>Presentación en pantalla (4:3)</PresentationFormat>
  <Paragraphs>37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Calibri</vt:lpstr>
      <vt:lpstr>Advocates NEW_PPT_template</vt:lpstr>
      <vt:lpstr>Respetar la identidad de género</vt:lpstr>
      <vt:lpstr> Pronombres</vt:lpstr>
      <vt:lpstr>Proyectos de arte necesarios para tratar uno o más de los siguientes temas:</vt:lpstr>
      <vt:lpstr>Sitios web de confianza</vt:lpstr>
      <vt:lpstr>Recursos adicionales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Respetar la identidad de género</dc:title>
  <dc:creator>Brittany McBride</dc:creator>
  <cp:lastModifiedBy>Camila Gartland</cp:lastModifiedBy>
  <cp:revision>13</cp:revision>
  <dcterms:created xsi:type="dcterms:W3CDTF">2021-04-02T14:37:35Z</dcterms:created>
  <dcterms:modified xsi:type="dcterms:W3CDTF">2022-01-26T19:05:20Z</dcterms:modified>
</cp:coreProperties>
</file>