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11"/>
  </p:notesMasterIdLst>
  <p:sldIdLst>
    <p:sldId id="256" r:id="rId2"/>
    <p:sldId id="283" r:id="rId3"/>
    <p:sldId id="284" r:id="rId4"/>
    <p:sldId id="286" r:id="rId5"/>
    <p:sldId id="287" r:id="rId6"/>
    <p:sldId id="288" r:id="rId7"/>
    <p:sldId id="289" r:id="rId8"/>
    <p:sldId id="290" r:id="rId9"/>
    <p:sldId id="29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8"/>
    <p:restoredTop sz="96110"/>
  </p:normalViewPr>
  <p:slideViewPr>
    <p:cSldViewPr snapToGrid="0" snapToObjects="1">
      <p:cViewPr varScale="1">
        <p:scale>
          <a:sx n="64" d="100"/>
          <a:sy n="64" d="100"/>
        </p:scale>
        <p:origin x="176" y="1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-430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680D-EF21-EC47-882F-12D95807B6D1}" type="datetimeFigureOut">
              <a:rPr lang="en-US" smtClean="0"/>
              <a:t>7/16/23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97982-EEBC-0649-8C69-AE24E9511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3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215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337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27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41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742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50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63A2-7033-7E4E-9369-2ACD72BDD8C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10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9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79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30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392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478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192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5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45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75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16572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276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62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underline_yello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3" name="Picture 12" descr="underline_pink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4" name="Picture 13" descr="underline_blue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15" name="Picture 14" descr="underline_yellow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6" name="Picture 15" descr="underline_pink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7" name="Picture 16" descr="underline_blue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4" name="Picture 3" descr="3Rs.eps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99121"/>
            <a:ext cx="1286857" cy="578153"/>
          </a:xfrm>
          <a:prstGeom prst="rect">
            <a:avLst/>
          </a:prstGeom>
        </p:spPr>
      </p:pic>
      <p:pic>
        <p:nvPicPr>
          <p:cNvPr id="6" name="Picture 5" descr="AFY Logo.pdf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31" y="2522277"/>
            <a:ext cx="7876049" cy="44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1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Galano Grotesque Alt Bold"/>
          <a:ea typeface="+mj-ea"/>
          <a:cs typeface="Galano Grotesque Alt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Roboto Slab Regular"/>
          <a:ea typeface="+mn-ea"/>
          <a:cs typeface="Roboto Slab Regular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Roboto Slab Regular"/>
          <a:ea typeface="+mn-ea"/>
          <a:cs typeface="Roboto Slab Regular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Roboto Slab Regular"/>
          <a:ea typeface="+mn-ea"/>
          <a:cs typeface="Roboto Slab Regular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Fertility and the Menstrual Cycle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aseline="30000" dirty="0"/>
              <a:t>7th</a:t>
            </a:r>
            <a:r>
              <a:rPr lang="en-US" dirty="0"/>
              <a:t> Grade – Lesson 3</a:t>
            </a:r>
          </a:p>
          <a:p>
            <a:r>
              <a:rPr lang="en-US" dirty="0"/>
              <a:t>Reproduction Basics</a:t>
            </a:r>
          </a:p>
        </p:txBody>
      </p:sp>
    </p:spTree>
    <p:extLst>
      <p:ext uri="{BB962C8B-B14F-4D97-AF65-F5344CB8AC3E}">
        <p14:creationId xmlns:p14="http://schemas.microsoft.com/office/powerpoint/2010/main" val="215699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0906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Fertility and the Menstrual Cycle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3800" y="2191896"/>
            <a:ext cx="4259287" cy="24822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400" baseline="30000" dirty="0"/>
              <a:t>A female’s uterus is located in the abdomen next to the stomach. The uterus is involved with menstruation.</a:t>
            </a:r>
          </a:p>
          <a:p>
            <a:endParaRPr lang="en-US" sz="4400" dirty="0"/>
          </a:p>
        </p:txBody>
      </p:sp>
      <p:pic>
        <p:nvPicPr>
          <p:cNvPr id="8" name="Picture 7" descr="girl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997" y="1490053"/>
            <a:ext cx="4000891" cy="69119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22192" y="5148406"/>
            <a:ext cx="1321790" cy="54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aseline="30000" dirty="0"/>
              <a:t>uterus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247940" y="4402285"/>
            <a:ext cx="1623896" cy="54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aseline="30000" dirty="0"/>
              <a:t>stomach</a:t>
            </a:r>
            <a:endParaRPr 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361" y="2330855"/>
            <a:ext cx="3989279" cy="39892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3"/>
                </a:solidFill>
              </a:rPr>
              <a:t>Average menstrual cycle is about 28 days, but varies widely from person to person.</a:t>
            </a:r>
          </a:p>
          <a:p>
            <a:r>
              <a:rPr lang="en-US" sz="2400" dirty="0"/>
              <a:t>Menstrual periods usually start between the ages of 9-15. </a:t>
            </a:r>
          </a:p>
        </p:txBody>
      </p:sp>
    </p:spTree>
    <p:extLst>
      <p:ext uri="{BB962C8B-B14F-4D97-AF65-F5344CB8AC3E}">
        <p14:creationId xmlns:p14="http://schemas.microsoft.com/office/powerpoint/2010/main" val="183508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2"/>
                </a:solidFill>
              </a:rPr>
              <a:t>Each month, an ovary releases an ovum, or egg, into the fallopian tube.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2DAD64-6B40-D351-E6CA-C899EE84E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709" y="1917700"/>
            <a:ext cx="446058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86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2F99FF"/>
                </a:solidFill>
              </a:rPr>
              <a:t>While it’s traveling, if the ovum unites with a sperm and implants in the uterus a pregnancy </a:t>
            </a:r>
            <a:br>
              <a:rPr lang="en-US" sz="2400" dirty="0">
                <a:solidFill>
                  <a:srgbClr val="2F99FF"/>
                </a:solidFill>
              </a:rPr>
            </a:br>
            <a:r>
              <a:rPr lang="en-US" sz="2400" dirty="0">
                <a:solidFill>
                  <a:srgbClr val="2F99FF"/>
                </a:solidFill>
              </a:rPr>
              <a:t>can begin.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3A7862-678A-134A-0988-C5DFCCFCE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826946">
            <a:off x="1437428" y="2233647"/>
            <a:ext cx="2580773" cy="32198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43D19F-1E3F-54B0-7B0D-19A863639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239" y="2342196"/>
            <a:ext cx="3668044" cy="3383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9AA2EA-0B12-60BB-7FD0-B28B31FAFA21}"/>
              </a:ext>
            </a:extLst>
          </p:cNvPr>
          <p:cNvSpPr txBox="1"/>
          <p:nvPr/>
        </p:nvSpPr>
        <p:spPr>
          <a:xfrm>
            <a:off x="1064824" y="5413283"/>
            <a:ext cx="284807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cap="all" dirty="0">
                <a:solidFill>
                  <a:schemeClr val="accent3"/>
                </a:solidFill>
              </a:rPr>
              <a:t>Fertilization</a:t>
            </a:r>
          </a:p>
        </p:txBody>
      </p:sp>
    </p:spTree>
    <p:extLst>
      <p:ext uri="{BB962C8B-B14F-4D97-AF65-F5344CB8AC3E}">
        <p14:creationId xmlns:p14="http://schemas.microsoft.com/office/powerpoint/2010/main" val="1826790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3"/>
                </a:solidFill>
              </a:rPr>
              <a:t>If the egg does not unite with a sperm within 24-48 hours, it will dissolve and be reabsorbed by the body.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E58E03-E1C6-6F95-58CA-B6AA7A141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1512" y="2020324"/>
            <a:ext cx="446058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31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2"/>
                </a:solidFill>
              </a:rPr>
              <a:t>To prepare for a potential pregnancy, each month the uterus grows a thick lining to create a good environment for the potential fetus. That is what a baby is called before it’s born. </a:t>
            </a:r>
          </a:p>
          <a:p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62ADC3-4D47-37B6-EF13-C27071C29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709" y="2552709"/>
            <a:ext cx="4460582" cy="392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36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</a:rPr>
              <a:t>If the egg and sperm do not unite, hormones signal the uterus to prepare to shed the lining causing someone to menstruate or have “a period”.</a:t>
            </a:r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761B42-B42A-4B1E-B7F6-2C8A2D2C1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028" y="1948297"/>
            <a:ext cx="6663945" cy="411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65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019D12-E946-B23E-01E4-2A5C38B6CA0A}"/>
              </a:ext>
            </a:extLst>
          </p:cNvPr>
          <p:cNvSpPr/>
          <p:nvPr/>
        </p:nvSpPr>
        <p:spPr>
          <a:xfrm>
            <a:off x="0" y="1097280"/>
            <a:ext cx="9144000" cy="72136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0000" dist="23000" dir="5400000" sx="200000" sy="200000" rotWithShape="0">
              <a:srgbClr val="FFFFFF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06194" y="291253"/>
            <a:ext cx="8595566" cy="203960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3"/>
                </a:solidFill>
              </a:rPr>
              <a:t>Menstruation, or having “a period” is when the uterus rids itself of the lining because there was no fertilized egg.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3556E-0116-044D-6743-42144A9B8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214" y="2063750"/>
            <a:ext cx="449757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51367"/>
      </p:ext>
    </p:extLst>
  </p:cSld>
  <p:clrMapOvr>
    <a:masterClrMapping/>
  </p:clrMapOvr>
</p:sld>
</file>

<file path=ppt/theme/theme1.xml><?xml version="1.0" encoding="utf-8"?>
<a:theme xmlns:a="http://schemas.openxmlformats.org/drawingml/2006/main" name="Advocates Powerpoint Standard size">
  <a:themeElements>
    <a:clrScheme name="AFY Theme">
      <a:dk1>
        <a:srgbClr val="0C4294"/>
      </a:dk1>
      <a:lt1>
        <a:srgbClr val="EFEEEE"/>
      </a:lt1>
      <a:dk2>
        <a:srgbClr val="0C4294"/>
      </a:dk2>
      <a:lt2>
        <a:srgbClr val="EFEEEE"/>
      </a:lt2>
      <a:accent1>
        <a:srgbClr val="437BC1"/>
      </a:accent1>
      <a:accent2>
        <a:srgbClr val="FCC32B"/>
      </a:accent2>
      <a:accent3>
        <a:srgbClr val="E6196C"/>
      </a:accent3>
      <a:accent4>
        <a:srgbClr val="EA4323"/>
      </a:accent4>
      <a:accent5>
        <a:srgbClr val="5CBD9E"/>
      </a:accent5>
      <a:accent6>
        <a:srgbClr val="F4841F"/>
      </a:accent6>
      <a:hlink>
        <a:srgbClr val="E6196C"/>
      </a:hlink>
      <a:folHlink>
        <a:srgbClr val="6331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4A7AC57C-2583-B24F-8687-0382EDD08E0D}" vid="{3C9CAFF6-BAF4-E54D-96AC-8503F7B404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Advocates Powerpoint Standard size</Template>
  <TotalTime>50</TotalTime>
  <Words>224</Words>
  <Application>Microsoft Macintosh PowerPoint</Application>
  <PresentationFormat>On-screen Show (4:3)</PresentationFormat>
  <Paragraphs>23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Galano Grotesque Alt Bold</vt:lpstr>
      <vt:lpstr>Roboto Slab Regular</vt:lpstr>
      <vt:lpstr>Advocates Powerpoint Standard size</vt:lpstr>
      <vt:lpstr>Fertility and the Menstrual Cycle</vt:lpstr>
      <vt:lpstr>Fertility and the Menstrual Cycle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Being a Sex Ed Sleuth</dc:title>
  <dc:creator>Ashley Benson</dc:creator>
  <cp:lastModifiedBy>Ashley Benson</cp:lastModifiedBy>
  <cp:revision>4</cp:revision>
  <dcterms:created xsi:type="dcterms:W3CDTF">2023-07-17T03:41:53Z</dcterms:created>
  <dcterms:modified xsi:type="dcterms:W3CDTF">2023-07-17T04:32:39Z</dcterms:modified>
</cp:coreProperties>
</file>